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307" r:id="rId3"/>
    <p:sldId id="258" r:id="rId4"/>
    <p:sldId id="365" r:id="rId5"/>
    <p:sldId id="293" r:id="rId6"/>
    <p:sldId id="259" r:id="rId7"/>
    <p:sldId id="260" r:id="rId8"/>
    <p:sldId id="265" r:id="rId9"/>
    <p:sldId id="261" r:id="rId10"/>
    <p:sldId id="266" r:id="rId11"/>
    <p:sldId id="373" r:id="rId12"/>
    <p:sldId id="267" r:id="rId13"/>
    <p:sldId id="269" r:id="rId14"/>
    <p:sldId id="270" r:id="rId15"/>
    <p:sldId id="271" r:id="rId16"/>
    <p:sldId id="272" r:id="rId17"/>
    <p:sldId id="273" r:id="rId18"/>
    <p:sldId id="306" r:id="rId19"/>
    <p:sldId id="268" r:id="rId20"/>
    <p:sldId id="276" r:id="rId21"/>
    <p:sldId id="277" r:id="rId22"/>
    <p:sldId id="278" r:id="rId23"/>
    <p:sldId id="279" r:id="rId24"/>
    <p:sldId id="274" r:id="rId25"/>
    <p:sldId id="411" r:id="rId26"/>
    <p:sldId id="412" r:id="rId27"/>
    <p:sldId id="413" r:id="rId28"/>
    <p:sldId id="414" r:id="rId29"/>
    <p:sldId id="415" r:id="rId30"/>
    <p:sldId id="416" r:id="rId31"/>
    <p:sldId id="417" r:id="rId32"/>
    <p:sldId id="418" r:id="rId33"/>
    <p:sldId id="419" r:id="rId34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clrMru>
    <a:srgbClr val="FF3300"/>
    <a:srgbClr val="B9E5B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22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9F18CB-8EDE-452A-BFFD-0E16BF348026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EB9F6E74-3B34-45C5-B7D3-5BEA70060D29}">
      <dgm:prSet phldrT="[Text]"/>
      <dgm:spPr/>
      <dgm:t>
        <a:bodyPr/>
        <a:lstStyle/>
        <a:p>
          <a:r>
            <a:rPr lang="de-AT" dirty="0" smtClean="0">
              <a:solidFill>
                <a:srgbClr val="FF0000"/>
              </a:solidFill>
            </a:rPr>
            <a:t>Trainingziel festlegen</a:t>
          </a:r>
        </a:p>
        <a:p>
          <a:r>
            <a:rPr lang="de-AT" dirty="0" smtClean="0">
              <a:solidFill>
                <a:srgbClr val="FF0000"/>
              </a:solidFill>
            </a:rPr>
            <a:t>Tages – /Jahres- /Lebensziel</a:t>
          </a:r>
          <a:endParaRPr lang="de-DE" dirty="0">
            <a:solidFill>
              <a:srgbClr val="FF0000"/>
            </a:solidFill>
          </a:endParaRPr>
        </a:p>
      </dgm:t>
    </dgm:pt>
    <dgm:pt modelId="{0CBEF08D-B15A-4124-92C5-BAF11E4AD728}" type="parTrans" cxnId="{94DE50F9-A8E9-43A5-B492-B0D8871E0856}">
      <dgm:prSet/>
      <dgm:spPr/>
      <dgm:t>
        <a:bodyPr/>
        <a:lstStyle/>
        <a:p>
          <a:endParaRPr lang="de-DE"/>
        </a:p>
      </dgm:t>
    </dgm:pt>
    <dgm:pt modelId="{C5BDD4AC-6C89-4B03-A3A0-6825B962B7F6}" type="sibTrans" cxnId="{94DE50F9-A8E9-43A5-B492-B0D8871E0856}">
      <dgm:prSet/>
      <dgm:spPr/>
      <dgm:t>
        <a:bodyPr/>
        <a:lstStyle/>
        <a:p>
          <a:endParaRPr lang="de-DE"/>
        </a:p>
      </dgm:t>
    </dgm:pt>
    <dgm:pt modelId="{DBA231EB-B9D6-4476-AC69-DAB456EC3320}">
      <dgm:prSet phldrT="[Text]"/>
      <dgm:spPr/>
      <dgm:t>
        <a:bodyPr/>
        <a:lstStyle/>
        <a:p>
          <a:r>
            <a:rPr lang="de-AT" dirty="0" smtClean="0"/>
            <a:t>Förderung der Ausbildung des Pferdes</a:t>
          </a:r>
          <a:endParaRPr lang="de-DE" dirty="0"/>
        </a:p>
      </dgm:t>
    </dgm:pt>
    <dgm:pt modelId="{6A17C750-F7FB-417E-82F6-011BB0C8B350}" type="parTrans" cxnId="{D5F54FDF-FED4-4364-B566-F801DC5019F3}">
      <dgm:prSet/>
      <dgm:spPr/>
      <dgm:t>
        <a:bodyPr/>
        <a:lstStyle/>
        <a:p>
          <a:endParaRPr lang="de-DE"/>
        </a:p>
      </dgm:t>
    </dgm:pt>
    <dgm:pt modelId="{E222D8FD-D0C9-45A2-8079-6A9385166168}" type="sibTrans" cxnId="{D5F54FDF-FED4-4364-B566-F801DC5019F3}">
      <dgm:prSet/>
      <dgm:spPr/>
      <dgm:t>
        <a:bodyPr/>
        <a:lstStyle/>
        <a:p>
          <a:endParaRPr lang="de-DE"/>
        </a:p>
      </dgm:t>
    </dgm:pt>
    <dgm:pt modelId="{04886802-EB92-45AD-A378-C4CFE103C7D3}">
      <dgm:prSet phldrT="[Text]"/>
      <dgm:spPr/>
      <dgm:t>
        <a:bodyPr/>
        <a:lstStyle/>
        <a:p>
          <a:r>
            <a:rPr lang="de-AT" dirty="0" smtClean="0"/>
            <a:t>Stufe in der Ausbildungsskala</a:t>
          </a:r>
          <a:endParaRPr lang="de-DE" dirty="0"/>
        </a:p>
      </dgm:t>
    </dgm:pt>
    <dgm:pt modelId="{0F9D612D-7F0E-495F-B9E2-196F375AA3AC}" type="parTrans" cxnId="{F2A57878-4263-4428-95B4-8AF71B6B2812}">
      <dgm:prSet/>
      <dgm:spPr/>
      <dgm:t>
        <a:bodyPr/>
        <a:lstStyle/>
        <a:p>
          <a:endParaRPr lang="de-DE"/>
        </a:p>
      </dgm:t>
    </dgm:pt>
    <dgm:pt modelId="{B2D156EF-A687-4DA6-B13F-91E44D52DB4F}" type="sibTrans" cxnId="{F2A57878-4263-4428-95B4-8AF71B6B2812}">
      <dgm:prSet/>
      <dgm:spPr/>
      <dgm:t>
        <a:bodyPr/>
        <a:lstStyle/>
        <a:p>
          <a:endParaRPr lang="de-DE"/>
        </a:p>
      </dgm:t>
    </dgm:pt>
    <dgm:pt modelId="{BCF08FBC-E4B0-4E17-9282-C2A37B1B80BB}">
      <dgm:prSet phldrT="[Text]"/>
      <dgm:spPr/>
      <dgm:t>
        <a:bodyPr/>
        <a:lstStyle/>
        <a:p>
          <a:r>
            <a:rPr lang="de-AT" dirty="0" smtClean="0"/>
            <a:t>Jahresziel festlegen</a:t>
          </a:r>
        </a:p>
        <a:p>
          <a:r>
            <a:rPr lang="de-AT" dirty="0" smtClean="0"/>
            <a:t>Kurzfristige Planung</a:t>
          </a:r>
          <a:endParaRPr lang="de-DE" dirty="0"/>
        </a:p>
      </dgm:t>
    </dgm:pt>
    <dgm:pt modelId="{D9FF85D6-BC0D-427D-BA3E-571E3F88DBDF}" type="parTrans" cxnId="{E28846A7-6868-4255-B46F-F9B0CCD021EB}">
      <dgm:prSet/>
      <dgm:spPr/>
      <dgm:t>
        <a:bodyPr/>
        <a:lstStyle/>
        <a:p>
          <a:endParaRPr lang="de-DE"/>
        </a:p>
      </dgm:t>
    </dgm:pt>
    <dgm:pt modelId="{CAF74DEB-EC91-4F05-8EFE-CA588A7AE5B9}" type="sibTrans" cxnId="{E28846A7-6868-4255-B46F-F9B0CCD021EB}">
      <dgm:prSet/>
      <dgm:spPr/>
      <dgm:t>
        <a:bodyPr/>
        <a:lstStyle/>
        <a:p>
          <a:endParaRPr lang="de-DE"/>
        </a:p>
      </dgm:t>
    </dgm:pt>
    <dgm:pt modelId="{0A286727-2BFA-4A5A-B0D8-D5A1D10D4975}">
      <dgm:prSet phldrT="[Text]"/>
      <dgm:spPr/>
      <dgm:t>
        <a:bodyPr/>
        <a:lstStyle/>
        <a:p>
          <a:r>
            <a:rPr lang="de-AT" dirty="0" smtClean="0"/>
            <a:t>Lebenskarriere des Pferdes</a:t>
          </a:r>
        </a:p>
        <a:p>
          <a:r>
            <a:rPr lang="de-AT" dirty="0" smtClean="0"/>
            <a:t>Langfristige Planung</a:t>
          </a:r>
          <a:endParaRPr lang="de-DE" dirty="0"/>
        </a:p>
      </dgm:t>
    </dgm:pt>
    <dgm:pt modelId="{C5F6FF08-77BC-47AA-9316-713D2CCE5E0C}" type="parTrans" cxnId="{436866F3-04A8-4F0D-8417-0A0F79B9F2E5}">
      <dgm:prSet/>
      <dgm:spPr/>
      <dgm:t>
        <a:bodyPr/>
        <a:lstStyle/>
        <a:p>
          <a:endParaRPr lang="de-DE"/>
        </a:p>
      </dgm:t>
    </dgm:pt>
    <dgm:pt modelId="{4D061E17-DC95-4D9F-8CBD-E608FBEA125A}" type="sibTrans" cxnId="{436866F3-04A8-4F0D-8417-0A0F79B9F2E5}">
      <dgm:prSet/>
      <dgm:spPr/>
      <dgm:t>
        <a:bodyPr/>
        <a:lstStyle/>
        <a:p>
          <a:endParaRPr lang="de-DE"/>
        </a:p>
      </dgm:t>
    </dgm:pt>
    <dgm:pt modelId="{0D569CD9-56C7-4A28-909B-9B988DFF24CE}" type="pres">
      <dgm:prSet presAssocID="{FE9F18CB-8EDE-452A-BFFD-0E16BF348026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EA8E302D-CC7A-4343-8DD4-EF1366694F1A}" type="pres">
      <dgm:prSet presAssocID="{FE9F18CB-8EDE-452A-BFFD-0E16BF348026}" presName="pyramid" presStyleLbl="node1" presStyleIdx="0" presStyleCnt="1"/>
      <dgm:spPr/>
    </dgm:pt>
    <dgm:pt modelId="{04AB02B8-E9A9-4DFF-8AC6-EDEAA98A776C}" type="pres">
      <dgm:prSet presAssocID="{FE9F18CB-8EDE-452A-BFFD-0E16BF348026}" presName="theList" presStyleCnt="0"/>
      <dgm:spPr/>
    </dgm:pt>
    <dgm:pt modelId="{0E63FE7C-E31F-4A1A-B847-55C894DCE97F}" type="pres">
      <dgm:prSet presAssocID="{EB9F6E74-3B34-45C5-B7D3-5BEA70060D29}" presName="aNode" presStyleLbl="fgAcc1" presStyleIdx="0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8D6364E-C3B5-441C-AB5D-8580B2E45CBC}" type="pres">
      <dgm:prSet presAssocID="{EB9F6E74-3B34-45C5-B7D3-5BEA70060D29}" presName="aSpace" presStyleCnt="0"/>
      <dgm:spPr/>
    </dgm:pt>
    <dgm:pt modelId="{FC4A46FD-06AD-488C-80AA-E93B250FD0E9}" type="pres">
      <dgm:prSet presAssocID="{DBA231EB-B9D6-4476-AC69-DAB456EC3320}" presName="aNode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7CC5ABA-A29A-4A37-ACA2-581C773F15E0}" type="pres">
      <dgm:prSet presAssocID="{DBA231EB-B9D6-4476-AC69-DAB456EC3320}" presName="aSpace" presStyleCnt="0"/>
      <dgm:spPr/>
    </dgm:pt>
    <dgm:pt modelId="{EAD630D5-7CFB-41CF-AC84-9119D1D009D4}" type="pres">
      <dgm:prSet presAssocID="{04886802-EB92-45AD-A378-C4CFE103C7D3}" presName="aNode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168DEED-36F8-46D7-BE00-D57AABCA0C41}" type="pres">
      <dgm:prSet presAssocID="{04886802-EB92-45AD-A378-C4CFE103C7D3}" presName="aSpace" presStyleCnt="0"/>
      <dgm:spPr/>
    </dgm:pt>
    <dgm:pt modelId="{EB76553D-BDF5-4C5B-A9C2-8314A7A51BCF}" type="pres">
      <dgm:prSet presAssocID="{BCF08FBC-E4B0-4E17-9282-C2A37B1B80BB}" presName="aNode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1BD0F25-91E6-443C-BFE8-DF4787999BE5}" type="pres">
      <dgm:prSet presAssocID="{BCF08FBC-E4B0-4E17-9282-C2A37B1B80BB}" presName="aSpace" presStyleCnt="0"/>
      <dgm:spPr/>
    </dgm:pt>
    <dgm:pt modelId="{32EA9A43-A583-433F-90F0-8BC4AF4F38A2}" type="pres">
      <dgm:prSet presAssocID="{0A286727-2BFA-4A5A-B0D8-D5A1D10D4975}" presName="aNode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DDBE67-E231-4BBF-B6C6-40AE84425532}" type="pres">
      <dgm:prSet presAssocID="{0A286727-2BFA-4A5A-B0D8-D5A1D10D4975}" presName="aSpace" presStyleCnt="0"/>
      <dgm:spPr/>
    </dgm:pt>
  </dgm:ptLst>
  <dgm:cxnLst>
    <dgm:cxn modelId="{E28846A7-6868-4255-B46F-F9B0CCD021EB}" srcId="{FE9F18CB-8EDE-452A-BFFD-0E16BF348026}" destId="{BCF08FBC-E4B0-4E17-9282-C2A37B1B80BB}" srcOrd="3" destOrd="0" parTransId="{D9FF85D6-BC0D-427D-BA3E-571E3F88DBDF}" sibTransId="{CAF74DEB-EC91-4F05-8EFE-CA588A7AE5B9}"/>
    <dgm:cxn modelId="{A2031A83-CFD2-4B16-9AA9-A8F8A5DF366C}" type="presOf" srcId="{FE9F18CB-8EDE-452A-BFFD-0E16BF348026}" destId="{0D569CD9-56C7-4A28-909B-9B988DFF24CE}" srcOrd="0" destOrd="0" presId="urn:microsoft.com/office/officeart/2005/8/layout/pyramid2"/>
    <dgm:cxn modelId="{F2A57878-4263-4428-95B4-8AF71B6B2812}" srcId="{FE9F18CB-8EDE-452A-BFFD-0E16BF348026}" destId="{04886802-EB92-45AD-A378-C4CFE103C7D3}" srcOrd="2" destOrd="0" parTransId="{0F9D612D-7F0E-495F-B9E2-196F375AA3AC}" sibTransId="{B2D156EF-A687-4DA6-B13F-91E44D52DB4F}"/>
    <dgm:cxn modelId="{C50BED4A-57A1-4297-BE32-BC3DD8C97774}" type="presOf" srcId="{BCF08FBC-E4B0-4E17-9282-C2A37B1B80BB}" destId="{EB76553D-BDF5-4C5B-A9C2-8314A7A51BCF}" srcOrd="0" destOrd="0" presId="urn:microsoft.com/office/officeart/2005/8/layout/pyramid2"/>
    <dgm:cxn modelId="{E56BAF89-1F10-4C67-8E7A-89279B5D4B69}" type="presOf" srcId="{04886802-EB92-45AD-A378-C4CFE103C7D3}" destId="{EAD630D5-7CFB-41CF-AC84-9119D1D009D4}" srcOrd="0" destOrd="0" presId="urn:microsoft.com/office/officeart/2005/8/layout/pyramid2"/>
    <dgm:cxn modelId="{D5F54FDF-FED4-4364-B566-F801DC5019F3}" srcId="{FE9F18CB-8EDE-452A-BFFD-0E16BF348026}" destId="{DBA231EB-B9D6-4476-AC69-DAB456EC3320}" srcOrd="1" destOrd="0" parTransId="{6A17C750-F7FB-417E-82F6-011BB0C8B350}" sibTransId="{E222D8FD-D0C9-45A2-8079-6A9385166168}"/>
    <dgm:cxn modelId="{436866F3-04A8-4F0D-8417-0A0F79B9F2E5}" srcId="{FE9F18CB-8EDE-452A-BFFD-0E16BF348026}" destId="{0A286727-2BFA-4A5A-B0D8-D5A1D10D4975}" srcOrd="4" destOrd="0" parTransId="{C5F6FF08-77BC-47AA-9316-713D2CCE5E0C}" sibTransId="{4D061E17-DC95-4D9F-8CBD-E608FBEA125A}"/>
    <dgm:cxn modelId="{39F12073-A03B-48DF-9E48-FE9C78904BB7}" type="presOf" srcId="{0A286727-2BFA-4A5A-B0D8-D5A1D10D4975}" destId="{32EA9A43-A583-433F-90F0-8BC4AF4F38A2}" srcOrd="0" destOrd="0" presId="urn:microsoft.com/office/officeart/2005/8/layout/pyramid2"/>
    <dgm:cxn modelId="{94DE50F9-A8E9-43A5-B492-B0D8871E0856}" srcId="{FE9F18CB-8EDE-452A-BFFD-0E16BF348026}" destId="{EB9F6E74-3B34-45C5-B7D3-5BEA70060D29}" srcOrd="0" destOrd="0" parTransId="{0CBEF08D-B15A-4124-92C5-BAF11E4AD728}" sibTransId="{C5BDD4AC-6C89-4B03-A3A0-6825B962B7F6}"/>
    <dgm:cxn modelId="{03B87CED-D420-4B8C-AD36-968C8ED834EA}" type="presOf" srcId="{DBA231EB-B9D6-4476-AC69-DAB456EC3320}" destId="{FC4A46FD-06AD-488C-80AA-E93B250FD0E9}" srcOrd="0" destOrd="0" presId="urn:microsoft.com/office/officeart/2005/8/layout/pyramid2"/>
    <dgm:cxn modelId="{B466CE98-FACB-4453-86D2-FE05F0A54511}" type="presOf" srcId="{EB9F6E74-3B34-45C5-B7D3-5BEA70060D29}" destId="{0E63FE7C-E31F-4A1A-B847-55C894DCE97F}" srcOrd="0" destOrd="0" presId="urn:microsoft.com/office/officeart/2005/8/layout/pyramid2"/>
    <dgm:cxn modelId="{A5AE8F52-FB30-42A2-A2DF-CCF82C4DF55D}" type="presParOf" srcId="{0D569CD9-56C7-4A28-909B-9B988DFF24CE}" destId="{EA8E302D-CC7A-4343-8DD4-EF1366694F1A}" srcOrd="0" destOrd="0" presId="urn:microsoft.com/office/officeart/2005/8/layout/pyramid2"/>
    <dgm:cxn modelId="{B8C1397F-5CD5-46FF-B5D0-D79FE9489C41}" type="presParOf" srcId="{0D569CD9-56C7-4A28-909B-9B988DFF24CE}" destId="{04AB02B8-E9A9-4DFF-8AC6-EDEAA98A776C}" srcOrd="1" destOrd="0" presId="urn:microsoft.com/office/officeart/2005/8/layout/pyramid2"/>
    <dgm:cxn modelId="{BC9286AE-DD32-4CC8-B344-DD9601F15503}" type="presParOf" srcId="{04AB02B8-E9A9-4DFF-8AC6-EDEAA98A776C}" destId="{0E63FE7C-E31F-4A1A-B847-55C894DCE97F}" srcOrd="0" destOrd="0" presId="urn:microsoft.com/office/officeart/2005/8/layout/pyramid2"/>
    <dgm:cxn modelId="{F688B9B2-AAC6-4A13-A866-109661C63109}" type="presParOf" srcId="{04AB02B8-E9A9-4DFF-8AC6-EDEAA98A776C}" destId="{08D6364E-C3B5-441C-AB5D-8580B2E45CBC}" srcOrd="1" destOrd="0" presId="urn:microsoft.com/office/officeart/2005/8/layout/pyramid2"/>
    <dgm:cxn modelId="{AAA7E9FA-5841-45BF-A147-6E1A3E20A98F}" type="presParOf" srcId="{04AB02B8-E9A9-4DFF-8AC6-EDEAA98A776C}" destId="{FC4A46FD-06AD-488C-80AA-E93B250FD0E9}" srcOrd="2" destOrd="0" presId="urn:microsoft.com/office/officeart/2005/8/layout/pyramid2"/>
    <dgm:cxn modelId="{AB591418-3290-4319-B549-3CBDD0C8F9B6}" type="presParOf" srcId="{04AB02B8-E9A9-4DFF-8AC6-EDEAA98A776C}" destId="{D7CC5ABA-A29A-4A37-ACA2-581C773F15E0}" srcOrd="3" destOrd="0" presId="urn:microsoft.com/office/officeart/2005/8/layout/pyramid2"/>
    <dgm:cxn modelId="{715E318E-9E90-449A-ACD8-B5C3D0C4F8EC}" type="presParOf" srcId="{04AB02B8-E9A9-4DFF-8AC6-EDEAA98A776C}" destId="{EAD630D5-7CFB-41CF-AC84-9119D1D009D4}" srcOrd="4" destOrd="0" presId="urn:microsoft.com/office/officeart/2005/8/layout/pyramid2"/>
    <dgm:cxn modelId="{2B495B08-9E55-4BBB-B12F-F6EB444FC717}" type="presParOf" srcId="{04AB02B8-E9A9-4DFF-8AC6-EDEAA98A776C}" destId="{5168DEED-36F8-46D7-BE00-D57AABCA0C41}" srcOrd="5" destOrd="0" presId="urn:microsoft.com/office/officeart/2005/8/layout/pyramid2"/>
    <dgm:cxn modelId="{5F9DD101-3AA6-4658-9319-E5DDB7C88399}" type="presParOf" srcId="{04AB02B8-E9A9-4DFF-8AC6-EDEAA98A776C}" destId="{EB76553D-BDF5-4C5B-A9C2-8314A7A51BCF}" srcOrd="6" destOrd="0" presId="urn:microsoft.com/office/officeart/2005/8/layout/pyramid2"/>
    <dgm:cxn modelId="{424CA987-0623-4DF9-95D5-27356285B71E}" type="presParOf" srcId="{04AB02B8-E9A9-4DFF-8AC6-EDEAA98A776C}" destId="{71BD0F25-91E6-443C-BFE8-DF4787999BE5}" srcOrd="7" destOrd="0" presId="urn:microsoft.com/office/officeart/2005/8/layout/pyramid2"/>
    <dgm:cxn modelId="{919AACA6-9BEA-4C3B-84E8-B57D3561B4F4}" type="presParOf" srcId="{04AB02B8-E9A9-4DFF-8AC6-EDEAA98A776C}" destId="{32EA9A43-A583-433F-90F0-8BC4AF4F38A2}" srcOrd="8" destOrd="0" presId="urn:microsoft.com/office/officeart/2005/8/layout/pyramid2"/>
    <dgm:cxn modelId="{D9744CD0-063A-4C01-A031-A480FB236C3E}" type="presParOf" srcId="{04AB02B8-E9A9-4DFF-8AC6-EDEAA98A776C}" destId="{2FDDBE67-E231-4BBF-B6C6-40AE84425532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1975DD-FCB8-4950-B867-28184898F4B7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F19D7BB-798C-41E5-BB07-8961FC0C9F53}">
      <dgm:prSet phldrT="[Text]"/>
      <dgm:spPr/>
      <dgm:t>
        <a:bodyPr/>
        <a:lstStyle/>
        <a:p>
          <a:r>
            <a:rPr lang="de-AT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Aufbau der Grundkondition</a:t>
          </a:r>
          <a:endParaRPr lang="de-DE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4C3BF63-EE58-4DFE-9F3E-737FD14E4D79}" type="parTrans" cxnId="{730D62C7-7339-4E5B-94CA-8E4234EBA341}">
      <dgm:prSet/>
      <dgm:spPr/>
      <dgm:t>
        <a:bodyPr/>
        <a:lstStyle/>
        <a:p>
          <a:endParaRPr lang="de-DE"/>
        </a:p>
      </dgm:t>
    </dgm:pt>
    <dgm:pt modelId="{F9FA27B0-07E1-4E53-BA31-189A4A5B810B}" type="sibTrans" cxnId="{730D62C7-7339-4E5B-94CA-8E4234EBA341}">
      <dgm:prSet/>
      <dgm:spPr/>
      <dgm:t>
        <a:bodyPr/>
        <a:lstStyle/>
        <a:p>
          <a:endParaRPr lang="de-DE"/>
        </a:p>
      </dgm:t>
    </dgm:pt>
    <dgm:pt modelId="{D7882ED6-69C2-4598-B50F-15FBA5363215}">
      <dgm:prSet phldrT="[Text]"/>
      <dgm:spPr/>
      <dgm:t>
        <a:bodyPr/>
        <a:lstStyle/>
        <a:p>
          <a:r>
            <a:rPr lang="de-AT" dirty="0" smtClean="0"/>
            <a:t>Festigung der Konstitution </a:t>
          </a:r>
          <a:endParaRPr lang="de-DE" dirty="0"/>
        </a:p>
      </dgm:t>
    </dgm:pt>
    <dgm:pt modelId="{7DCFD0A8-6A7C-4197-95FA-8634CCC07293}" type="parTrans" cxnId="{78F0879B-964C-4D6F-9B87-6B660F86FFF0}">
      <dgm:prSet/>
      <dgm:spPr/>
      <dgm:t>
        <a:bodyPr/>
        <a:lstStyle/>
        <a:p>
          <a:endParaRPr lang="de-DE"/>
        </a:p>
      </dgm:t>
    </dgm:pt>
    <dgm:pt modelId="{EBCE79B9-2CFD-4F3C-8D07-E271396711D1}" type="sibTrans" cxnId="{78F0879B-964C-4D6F-9B87-6B660F86FFF0}">
      <dgm:prSet/>
      <dgm:spPr/>
      <dgm:t>
        <a:bodyPr/>
        <a:lstStyle/>
        <a:p>
          <a:endParaRPr lang="de-DE"/>
        </a:p>
      </dgm:t>
    </dgm:pt>
    <dgm:pt modelId="{02E5251A-9192-440A-B37A-AA485ADE2A24}">
      <dgm:prSet phldrT="[Text]"/>
      <dgm:spPr/>
      <dgm:t>
        <a:bodyPr/>
        <a:lstStyle/>
        <a:p>
          <a:r>
            <a:rPr lang="de-AT" dirty="0" smtClean="0"/>
            <a:t>Aufbau der Kondition</a:t>
          </a:r>
          <a:endParaRPr lang="de-DE" dirty="0"/>
        </a:p>
      </dgm:t>
    </dgm:pt>
    <dgm:pt modelId="{A49A7EA4-AE84-4BBD-842F-456CCC5A8519}" type="parTrans" cxnId="{0975D336-4380-4BAD-BEB5-DD6A83517BE4}">
      <dgm:prSet/>
      <dgm:spPr/>
      <dgm:t>
        <a:bodyPr/>
        <a:lstStyle/>
        <a:p>
          <a:endParaRPr lang="de-DE"/>
        </a:p>
      </dgm:t>
    </dgm:pt>
    <dgm:pt modelId="{6E37C3A4-F524-44C8-BD47-628F311FABC8}" type="sibTrans" cxnId="{0975D336-4380-4BAD-BEB5-DD6A83517BE4}">
      <dgm:prSet/>
      <dgm:spPr/>
      <dgm:t>
        <a:bodyPr/>
        <a:lstStyle/>
        <a:p>
          <a:endParaRPr lang="de-DE"/>
        </a:p>
      </dgm:t>
    </dgm:pt>
    <dgm:pt modelId="{8F6EDD5A-9436-46E7-9729-8DCE5F28E33D}">
      <dgm:prSet phldrT="[Text]"/>
      <dgm:spPr/>
      <dgm:t>
        <a:bodyPr/>
        <a:lstStyle/>
        <a:p>
          <a:r>
            <a:rPr lang="de-AT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Spezialtraining</a:t>
          </a:r>
          <a:endParaRPr lang="de-DE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0CC94B8-CBE0-4D12-93C8-287734133F92}" type="parTrans" cxnId="{010EE8E1-1D78-49FB-9165-D0E764A31574}">
      <dgm:prSet/>
      <dgm:spPr/>
      <dgm:t>
        <a:bodyPr/>
        <a:lstStyle/>
        <a:p>
          <a:endParaRPr lang="de-DE"/>
        </a:p>
      </dgm:t>
    </dgm:pt>
    <dgm:pt modelId="{E2942129-E6DA-4F5B-963F-7D363908771F}" type="sibTrans" cxnId="{010EE8E1-1D78-49FB-9165-D0E764A31574}">
      <dgm:prSet/>
      <dgm:spPr/>
      <dgm:t>
        <a:bodyPr/>
        <a:lstStyle/>
        <a:p>
          <a:endParaRPr lang="de-DE"/>
        </a:p>
      </dgm:t>
    </dgm:pt>
    <dgm:pt modelId="{778BB76B-027B-4643-A6EE-A88BE9F32487}">
      <dgm:prSet phldrT="[Text]"/>
      <dgm:spPr/>
      <dgm:t>
        <a:bodyPr/>
        <a:lstStyle/>
        <a:p>
          <a:r>
            <a:rPr lang="de-AT" dirty="0" smtClean="0"/>
            <a:t>Sportdisziplin</a:t>
          </a:r>
          <a:endParaRPr lang="de-DE" dirty="0"/>
        </a:p>
      </dgm:t>
    </dgm:pt>
    <dgm:pt modelId="{A40662AF-05FA-4FFA-AE0C-8387A6F20CEE}" type="parTrans" cxnId="{613837A4-51F3-4B7F-AB57-73C29B742FA3}">
      <dgm:prSet/>
      <dgm:spPr/>
      <dgm:t>
        <a:bodyPr/>
        <a:lstStyle/>
        <a:p>
          <a:endParaRPr lang="de-DE"/>
        </a:p>
      </dgm:t>
    </dgm:pt>
    <dgm:pt modelId="{432E3EA0-062E-443E-94DA-BF9B87AF7B16}" type="sibTrans" cxnId="{613837A4-51F3-4B7F-AB57-73C29B742FA3}">
      <dgm:prSet/>
      <dgm:spPr/>
      <dgm:t>
        <a:bodyPr/>
        <a:lstStyle/>
        <a:p>
          <a:endParaRPr lang="de-DE"/>
        </a:p>
      </dgm:t>
    </dgm:pt>
    <dgm:pt modelId="{D760E2EE-CDB6-42D8-A7EA-9CBD2686B443}">
      <dgm:prSet phldrT="[Text]"/>
      <dgm:spPr/>
      <dgm:t>
        <a:bodyPr/>
        <a:lstStyle/>
        <a:p>
          <a:r>
            <a:rPr lang="de-AT" dirty="0" smtClean="0"/>
            <a:t>altersabhängig</a:t>
          </a:r>
          <a:endParaRPr lang="de-DE" dirty="0"/>
        </a:p>
      </dgm:t>
    </dgm:pt>
    <dgm:pt modelId="{EFE57DED-4CE6-471D-A31E-F33955C73B90}" type="parTrans" cxnId="{84BF211B-7E4A-42D0-8991-9A69D44E2B50}">
      <dgm:prSet/>
      <dgm:spPr/>
      <dgm:t>
        <a:bodyPr/>
        <a:lstStyle/>
        <a:p>
          <a:endParaRPr lang="de-DE"/>
        </a:p>
      </dgm:t>
    </dgm:pt>
    <dgm:pt modelId="{D7610F4E-2EC6-4229-BFC0-575C24C95335}" type="sibTrans" cxnId="{84BF211B-7E4A-42D0-8991-9A69D44E2B50}">
      <dgm:prSet/>
      <dgm:spPr/>
      <dgm:t>
        <a:bodyPr/>
        <a:lstStyle/>
        <a:p>
          <a:endParaRPr lang="de-DE"/>
        </a:p>
      </dgm:t>
    </dgm:pt>
    <dgm:pt modelId="{026AC606-7398-4750-ACF6-8E6E180E0DE6}">
      <dgm:prSet phldrT="[Text]"/>
      <dgm:spPr/>
      <dgm:t>
        <a:bodyPr/>
        <a:lstStyle/>
        <a:p>
          <a:r>
            <a:rPr lang="de-AT" b="1" u="sng" dirty="0" smtClean="0">
              <a:solidFill>
                <a:srgbClr val="FF0000"/>
              </a:solidFill>
            </a:rPr>
            <a:t>3. Lange Leistungsdauer</a:t>
          </a:r>
          <a:endParaRPr lang="de-DE" b="1" u="sng" dirty="0">
            <a:solidFill>
              <a:srgbClr val="FF0000"/>
            </a:solidFill>
          </a:endParaRPr>
        </a:p>
      </dgm:t>
    </dgm:pt>
    <dgm:pt modelId="{D74E982C-8CAF-4E27-B13B-9C75C4C4471B}" type="parTrans" cxnId="{F7EE47CD-BC9F-4B3F-8575-15B989419C0B}">
      <dgm:prSet/>
      <dgm:spPr/>
      <dgm:t>
        <a:bodyPr/>
        <a:lstStyle/>
        <a:p>
          <a:endParaRPr lang="de-DE"/>
        </a:p>
      </dgm:t>
    </dgm:pt>
    <dgm:pt modelId="{88A677C5-73CD-44C7-B28E-762757EDD6CC}" type="sibTrans" cxnId="{F7EE47CD-BC9F-4B3F-8575-15B989419C0B}">
      <dgm:prSet/>
      <dgm:spPr/>
      <dgm:t>
        <a:bodyPr/>
        <a:lstStyle/>
        <a:p>
          <a:endParaRPr lang="de-DE"/>
        </a:p>
      </dgm:t>
    </dgm:pt>
    <dgm:pt modelId="{84CBD200-F869-4B4A-840A-7AEF1166423E}">
      <dgm:prSet phldrT="[Text]"/>
      <dgm:spPr/>
      <dgm:t>
        <a:bodyPr/>
        <a:lstStyle/>
        <a:p>
          <a:r>
            <a:rPr lang="de-AT" dirty="0" smtClean="0"/>
            <a:t>Hohe Leistung</a:t>
          </a:r>
          <a:endParaRPr lang="de-DE" dirty="0"/>
        </a:p>
      </dgm:t>
    </dgm:pt>
    <dgm:pt modelId="{E440DC23-6FBB-4870-8E64-142EA6C4BF7F}" type="parTrans" cxnId="{A52792F8-389A-46AE-A0BB-64110691BCAC}">
      <dgm:prSet/>
      <dgm:spPr/>
      <dgm:t>
        <a:bodyPr/>
        <a:lstStyle/>
        <a:p>
          <a:endParaRPr lang="de-DE"/>
        </a:p>
      </dgm:t>
    </dgm:pt>
    <dgm:pt modelId="{7CB2D815-80D7-47C9-8D38-A61BC0CA9E6F}" type="sibTrans" cxnId="{A52792F8-389A-46AE-A0BB-64110691BCAC}">
      <dgm:prSet/>
      <dgm:spPr/>
      <dgm:t>
        <a:bodyPr/>
        <a:lstStyle/>
        <a:p>
          <a:endParaRPr lang="de-DE"/>
        </a:p>
      </dgm:t>
    </dgm:pt>
    <dgm:pt modelId="{7943A4B0-9236-42C6-9138-95D00E16886D}">
      <dgm:prSet phldrT="[Text]"/>
      <dgm:spPr/>
      <dgm:t>
        <a:bodyPr/>
        <a:lstStyle/>
        <a:p>
          <a:r>
            <a:rPr lang="de-AT" dirty="0" smtClean="0"/>
            <a:t>Gute Gesundheit</a:t>
          </a:r>
          <a:endParaRPr lang="de-DE" dirty="0"/>
        </a:p>
      </dgm:t>
    </dgm:pt>
    <dgm:pt modelId="{6F9EF9D3-BC3E-4907-8BD1-A8743824E7F0}" type="parTrans" cxnId="{3710DE91-B382-4505-878A-EA827A44E0D6}">
      <dgm:prSet/>
      <dgm:spPr/>
      <dgm:t>
        <a:bodyPr/>
        <a:lstStyle/>
        <a:p>
          <a:endParaRPr lang="de-DE"/>
        </a:p>
      </dgm:t>
    </dgm:pt>
    <dgm:pt modelId="{1BDD2232-3F98-4221-A461-83079143F9F6}" type="sibTrans" cxnId="{3710DE91-B382-4505-878A-EA827A44E0D6}">
      <dgm:prSet/>
      <dgm:spPr/>
      <dgm:t>
        <a:bodyPr/>
        <a:lstStyle/>
        <a:p>
          <a:endParaRPr lang="de-DE"/>
        </a:p>
      </dgm:t>
    </dgm:pt>
    <dgm:pt modelId="{07DC9D93-2778-4C37-8090-BE95D32E7841}" type="pres">
      <dgm:prSet presAssocID="{141975DD-FCB8-4950-B867-28184898F4B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0C391819-535C-4321-89B1-7260A537E1B4}" type="pres">
      <dgm:prSet presAssocID="{026AC606-7398-4750-ACF6-8E6E180E0DE6}" presName="boxAndChildren" presStyleCnt="0"/>
      <dgm:spPr/>
    </dgm:pt>
    <dgm:pt modelId="{AEDBD0E9-236F-46DC-A863-11150F3E726C}" type="pres">
      <dgm:prSet presAssocID="{026AC606-7398-4750-ACF6-8E6E180E0DE6}" presName="parentTextBox" presStyleLbl="node1" presStyleIdx="0" presStyleCnt="3"/>
      <dgm:spPr/>
      <dgm:t>
        <a:bodyPr/>
        <a:lstStyle/>
        <a:p>
          <a:endParaRPr lang="de-DE"/>
        </a:p>
      </dgm:t>
    </dgm:pt>
    <dgm:pt modelId="{8DF142A2-DF1A-44EA-B725-4FF9B6B3768B}" type="pres">
      <dgm:prSet presAssocID="{026AC606-7398-4750-ACF6-8E6E180E0DE6}" presName="entireBox" presStyleLbl="node1" presStyleIdx="0" presStyleCnt="3"/>
      <dgm:spPr/>
      <dgm:t>
        <a:bodyPr/>
        <a:lstStyle/>
        <a:p>
          <a:endParaRPr lang="de-DE"/>
        </a:p>
      </dgm:t>
    </dgm:pt>
    <dgm:pt modelId="{E5451ACF-2E6E-46A3-A233-45F57F89B9DF}" type="pres">
      <dgm:prSet presAssocID="{026AC606-7398-4750-ACF6-8E6E180E0DE6}" presName="descendantBox" presStyleCnt="0"/>
      <dgm:spPr/>
    </dgm:pt>
    <dgm:pt modelId="{FF5822D6-BC92-4C03-A63D-9694F899B9F1}" type="pres">
      <dgm:prSet presAssocID="{84CBD200-F869-4B4A-840A-7AEF1166423E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E6E3970-38B1-4DD9-AE69-7BD0871DDB88}" type="pres">
      <dgm:prSet presAssocID="{7943A4B0-9236-42C6-9138-95D00E16886D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759CE46-ABAC-47A3-8CB7-FB5F6FA9536E}" type="pres">
      <dgm:prSet presAssocID="{E2942129-E6DA-4F5B-963F-7D363908771F}" presName="sp" presStyleCnt="0"/>
      <dgm:spPr/>
    </dgm:pt>
    <dgm:pt modelId="{A6840F18-B575-40CF-94F2-2A59E6E85207}" type="pres">
      <dgm:prSet presAssocID="{8F6EDD5A-9436-46E7-9729-8DCE5F28E33D}" presName="arrowAndChildren" presStyleCnt="0"/>
      <dgm:spPr/>
    </dgm:pt>
    <dgm:pt modelId="{749FD696-D56F-4905-877A-AB3A83160CA5}" type="pres">
      <dgm:prSet presAssocID="{8F6EDD5A-9436-46E7-9729-8DCE5F28E33D}" presName="parentTextArrow" presStyleLbl="node1" presStyleIdx="0" presStyleCnt="3"/>
      <dgm:spPr/>
      <dgm:t>
        <a:bodyPr/>
        <a:lstStyle/>
        <a:p>
          <a:endParaRPr lang="de-DE"/>
        </a:p>
      </dgm:t>
    </dgm:pt>
    <dgm:pt modelId="{BC48EA20-08A6-43FA-A394-649FF2FC5584}" type="pres">
      <dgm:prSet presAssocID="{8F6EDD5A-9436-46E7-9729-8DCE5F28E33D}" presName="arrow" presStyleLbl="node1" presStyleIdx="1" presStyleCnt="3"/>
      <dgm:spPr/>
      <dgm:t>
        <a:bodyPr/>
        <a:lstStyle/>
        <a:p>
          <a:endParaRPr lang="de-DE"/>
        </a:p>
      </dgm:t>
    </dgm:pt>
    <dgm:pt modelId="{45D4ABB3-ABCB-4F64-B3AE-31CE63DDE1C9}" type="pres">
      <dgm:prSet presAssocID="{8F6EDD5A-9436-46E7-9729-8DCE5F28E33D}" presName="descendantArrow" presStyleCnt="0"/>
      <dgm:spPr/>
    </dgm:pt>
    <dgm:pt modelId="{AFCA7138-1D8C-4F9B-B63F-1822C7EE5284}" type="pres">
      <dgm:prSet presAssocID="{778BB76B-027B-4643-A6EE-A88BE9F32487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69B7BBE-A126-44F9-9BEA-028A8909BE93}" type="pres">
      <dgm:prSet presAssocID="{D760E2EE-CDB6-42D8-A7EA-9CBD2686B443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7C1D380-3E33-4B9A-A13B-22AD35439125}" type="pres">
      <dgm:prSet presAssocID="{F9FA27B0-07E1-4E53-BA31-189A4A5B810B}" presName="sp" presStyleCnt="0"/>
      <dgm:spPr/>
    </dgm:pt>
    <dgm:pt modelId="{BE13CDB5-42CD-4EB3-B83E-C48FD1E2CB19}" type="pres">
      <dgm:prSet presAssocID="{6F19D7BB-798C-41E5-BB07-8961FC0C9F53}" presName="arrowAndChildren" presStyleCnt="0"/>
      <dgm:spPr/>
    </dgm:pt>
    <dgm:pt modelId="{0B8621B8-88E0-4E62-8823-5E4CAB1C1829}" type="pres">
      <dgm:prSet presAssocID="{6F19D7BB-798C-41E5-BB07-8961FC0C9F53}" presName="parentTextArrow" presStyleLbl="node1" presStyleIdx="1" presStyleCnt="3"/>
      <dgm:spPr/>
      <dgm:t>
        <a:bodyPr/>
        <a:lstStyle/>
        <a:p>
          <a:endParaRPr lang="de-DE"/>
        </a:p>
      </dgm:t>
    </dgm:pt>
    <dgm:pt modelId="{6A186BD2-E5F5-4B68-ADFC-1E211C57EF10}" type="pres">
      <dgm:prSet presAssocID="{6F19D7BB-798C-41E5-BB07-8961FC0C9F53}" presName="arrow" presStyleLbl="node1" presStyleIdx="2" presStyleCnt="3"/>
      <dgm:spPr/>
      <dgm:t>
        <a:bodyPr/>
        <a:lstStyle/>
        <a:p>
          <a:endParaRPr lang="de-DE"/>
        </a:p>
      </dgm:t>
    </dgm:pt>
    <dgm:pt modelId="{EEDB657F-B40D-478B-B5AC-1611FCF2A135}" type="pres">
      <dgm:prSet presAssocID="{6F19D7BB-798C-41E5-BB07-8961FC0C9F53}" presName="descendantArrow" presStyleCnt="0"/>
      <dgm:spPr/>
    </dgm:pt>
    <dgm:pt modelId="{E7D07ADB-BF34-4EE5-AED9-A27919F33BD9}" type="pres">
      <dgm:prSet presAssocID="{D7882ED6-69C2-4598-B50F-15FBA5363215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46BFD11-99D9-4F30-9C48-F8A0B6DC6860}" type="pres">
      <dgm:prSet presAssocID="{02E5251A-9192-440A-B37A-AA485ADE2A24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0975D336-4380-4BAD-BEB5-DD6A83517BE4}" srcId="{6F19D7BB-798C-41E5-BB07-8961FC0C9F53}" destId="{02E5251A-9192-440A-B37A-AA485ADE2A24}" srcOrd="1" destOrd="0" parTransId="{A49A7EA4-AE84-4BBD-842F-456CCC5A8519}" sibTransId="{6E37C3A4-F524-44C8-BD47-628F311FABC8}"/>
    <dgm:cxn modelId="{BA946068-E914-4391-A087-9B9BE0AF974A}" type="presOf" srcId="{02E5251A-9192-440A-B37A-AA485ADE2A24}" destId="{346BFD11-99D9-4F30-9C48-F8A0B6DC6860}" srcOrd="0" destOrd="0" presId="urn:microsoft.com/office/officeart/2005/8/layout/process4"/>
    <dgm:cxn modelId="{11F7B502-915D-4DF5-A8F3-29253896C722}" type="presOf" srcId="{141975DD-FCB8-4950-B867-28184898F4B7}" destId="{07DC9D93-2778-4C37-8090-BE95D32E7841}" srcOrd="0" destOrd="0" presId="urn:microsoft.com/office/officeart/2005/8/layout/process4"/>
    <dgm:cxn modelId="{7EFD123A-AD72-4BA5-922F-6D86869DA0C8}" type="presOf" srcId="{7943A4B0-9236-42C6-9138-95D00E16886D}" destId="{7E6E3970-38B1-4DD9-AE69-7BD0871DDB88}" srcOrd="0" destOrd="0" presId="urn:microsoft.com/office/officeart/2005/8/layout/process4"/>
    <dgm:cxn modelId="{02F0B590-9D6F-461C-AA69-B9D57C7CC44A}" type="presOf" srcId="{84CBD200-F869-4B4A-840A-7AEF1166423E}" destId="{FF5822D6-BC92-4C03-A63D-9694F899B9F1}" srcOrd="0" destOrd="0" presId="urn:microsoft.com/office/officeart/2005/8/layout/process4"/>
    <dgm:cxn modelId="{602FB039-F9B0-4361-AFF1-6629CF9309BD}" type="presOf" srcId="{8F6EDD5A-9436-46E7-9729-8DCE5F28E33D}" destId="{749FD696-D56F-4905-877A-AB3A83160CA5}" srcOrd="0" destOrd="0" presId="urn:microsoft.com/office/officeart/2005/8/layout/process4"/>
    <dgm:cxn modelId="{2D2E160E-6DCC-4EDF-8405-66C836945323}" type="presOf" srcId="{6F19D7BB-798C-41E5-BB07-8961FC0C9F53}" destId="{0B8621B8-88E0-4E62-8823-5E4CAB1C1829}" srcOrd="0" destOrd="0" presId="urn:microsoft.com/office/officeart/2005/8/layout/process4"/>
    <dgm:cxn modelId="{1F3ACEA9-FC76-473B-97FE-913F23F09BAC}" type="presOf" srcId="{6F19D7BB-798C-41E5-BB07-8961FC0C9F53}" destId="{6A186BD2-E5F5-4B68-ADFC-1E211C57EF10}" srcOrd="1" destOrd="0" presId="urn:microsoft.com/office/officeart/2005/8/layout/process4"/>
    <dgm:cxn modelId="{71D6D37B-1CCB-4FD0-9236-6AD61BF3C1D8}" type="presOf" srcId="{778BB76B-027B-4643-A6EE-A88BE9F32487}" destId="{AFCA7138-1D8C-4F9B-B63F-1822C7EE5284}" srcOrd="0" destOrd="0" presId="urn:microsoft.com/office/officeart/2005/8/layout/process4"/>
    <dgm:cxn modelId="{CC66EF74-FDD9-4E5F-89D2-AA8863FDA235}" type="presOf" srcId="{D760E2EE-CDB6-42D8-A7EA-9CBD2686B443}" destId="{B69B7BBE-A126-44F9-9BEA-028A8909BE93}" srcOrd="0" destOrd="0" presId="urn:microsoft.com/office/officeart/2005/8/layout/process4"/>
    <dgm:cxn modelId="{F7EE47CD-BC9F-4B3F-8575-15B989419C0B}" srcId="{141975DD-FCB8-4950-B867-28184898F4B7}" destId="{026AC606-7398-4750-ACF6-8E6E180E0DE6}" srcOrd="2" destOrd="0" parTransId="{D74E982C-8CAF-4E27-B13B-9C75C4C4471B}" sibTransId="{88A677C5-73CD-44C7-B28E-762757EDD6CC}"/>
    <dgm:cxn modelId="{613837A4-51F3-4B7F-AB57-73C29B742FA3}" srcId="{8F6EDD5A-9436-46E7-9729-8DCE5F28E33D}" destId="{778BB76B-027B-4643-A6EE-A88BE9F32487}" srcOrd="0" destOrd="0" parTransId="{A40662AF-05FA-4FFA-AE0C-8387A6F20CEE}" sibTransId="{432E3EA0-062E-443E-94DA-BF9B87AF7B16}"/>
    <dgm:cxn modelId="{78F0879B-964C-4D6F-9B87-6B660F86FFF0}" srcId="{6F19D7BB-798C-41E5-BB07-8961FC0C9F53}" destId="{D7882ED6-69C2-4598-B50F-15FBA5363215}" srcOrd="0" destOrd="0" parTransId="{7DCFD0A8-6A7C-4197-95FA-8634CCC07293}" sibTransId="{EBCE79B9-2CFD-4F3C-8D07-E271396711D1}"/>
    <dgm:cxn modelId="{967D4A0C-1CF9-480F-A708-BE9EB20515B5}" type="presOf" srcId="{026AC606-7398-4750-ACF6-8E6E180E0DE6}" destId="{AEDBD0E9-236F-46DC-A863-11150F3E726C}" srcOrd="0" destOrd="0" presId="urn:microsoft.com/office/officeart/2005/8/layout/process4"/>
    <dgm:cxn modelId="{13AC722A-12AF-4666-8884-2BE3BAC80F0D}" type="presOf" srcId="{D7882ED6-69C2-4598-B50F-15FBA5363215}" destId="{E7D07ADB-BF34-4EE5-AED9-A27919F33BD9}" srcOrd="0" destOrd="0" presId="urn:microsoft.com/office/officeart/2005/8/layout/process4"/>
    <dgm:cxn modelId="{3710DE91-B382-4505-878A-EA827A44E0D6}" srcId="{026AC606-7398-4750-ACF6-8E6E180E0DE6}" destId="{7943A4B0-9236-42C6-9138-95D00E16886D}" srcOrd="1" destOrd="0" parTransId="{6F9EF9D3-BC3E-4907-8BD1-A8743824E7F0}" sibTransId="{1BDD2232-3F98-4221-A461-83079143F9F6}"/>
    <dgm:cxn modelId="{84BF211B-7E4A-42D0-8991-9A69D44E2B50}" srcId="{8F6EDD5A-9436-46E7-9729-8DCE5F28E33D}" destId="{D760E2EE-CDB6-42D8-A7EA-9CBD2686B443}" srcOrd="1" destOrd="0" parTransId="{EFE57DED-4CE6-471D-A31E-F33955C73B90}" sibTransId="{D7610F4E-2EC6-4229-BFC0-575C24C95335}"/>
    <dgm:cxn modelId="{38248F41-361C-46E8-81A4-AB9FDB6E5828}" type="presOf" srcId="{026AC606-7398-4750-ACF6-8E6E180E0DE6}" destId="{8DF142A2-DF1A-44EA-B725-4FF9B6B3768B}" srcOrd="1" destOrd="0" presId="urn:microsoft.com/office/officeart/2005/8/layout/process4"/>
    <dgm:cxn modelId="{6CC28382-2C4E-40D1-AD7D-C978524D2F34}" type="presOf" srcId="{8F6EDD5A-9436-46E7-9729-8DCE5F28E33D}" destId="{BC48EA20-08A6-43FA-A394-649FF2FC5584}" srcOrd="1" destOrd="0" presId="urn:microsoft.com/office/officeart/2005/8/layout/process4"/>
    <dgm:cxn modelId="{730D62C7-7339-4E5B-94CA-8E4234EBA341}" srcId="{141975DD-FCB8-4950-B867-28184898F4B7}" destId="{6F19D7BB-798C-41E5-BB07-8961FC0C9F53}" srcOrd="0" destOrd="0" parTransId="{C4C3BF63-EE58-4DFE-9F3E-737FD14E4D79}" sibTransId="{F9FA27B0-07E1-4E53-BA31-189A4A5B810B}"/>
    <dgm:cxn modelId="{010EE8E1-1D78-49FB-9165-D0E764A31574}" srcId="{141975DD-FCB8-4950-B867-28184898F4B7}" destId="{8F6EDD5A-9436-46E7-9729-8DCE5F28E33D}" srcOrd="1" destOrd="0" parTransId="{90CC94B8-CBE0-4D12-93C8-287734133F92}" sibTransId="{E2942129-E6DA-4F5B-963F-7D363908771F}"/>
    <dgm:cxn modelId="{A52792F8-389A-46AE-A0BB-64110691BCAC}" srcId="{026AC606-7398-4750-ACF6-8E6E180E0DE6}" destId="{84CBD200-F869-4B4A-840A-7AEF1166423E}" srcOrd="0" destOrd="0" parTransId="{E440DC23-6FBB-4870-8E64-142EA6C4BF7F}" sibTransId="{7CB2D815-80D7-47C9-8D38-A61BC0CA9E6F}"/>
    <dgm:cxn modelId="{B4883B46-F092-4356-9F3A-9D4B514EC363}" type="presParOf" srcId="{07DC9D93-2778-4C37-8090-BE95D32E7841}" destId="{0C391819-535C-4321-89B1-7260A537E1B4}" srcOrd="0" destOrd="0" presId="urn:microsoft.com/office/officeart/2005/8/layout/process4"/>
    <dgm:cxn modelId="{AF5CF382-C12C-4D2B-A634-BCC18A945158}" type="presParOf" srcId="{0C391819-535C-4321-89B1-7260A537E1B4}" destId="{AEDBD0E9-236F-46DC-A863-11150F3E726C}" srcOrd="0" destOrd="0" presId="urn:microsoft.com/office/officeart/2005/8/layout/process4"/>
    <dgm:cxn modelId="{EAAA25F1-A790-4F85-BB5E-F4B232C29B04}" type="presParOf" srcId="{0C391819-535C-4321-89B1-7260A537E1B4}" destId="{8DF142A2-DF1A-44EA-B725-4FF9B6B3768B}" srcOrd="1" destOrd="0" presId="urn:microsoft.com/office/officeart/2005/8/layout/process4"/>
    <dgm:cxn modelId="{1AECAE86-B23F-45E5-87EA-24A7347112EE}" type="presParOf" srcId="{0C391819-535C-4321-89B1-7260A537E1B4}" destId="{E5451ACF-2E6E-46A3-A233-45F57F89B9DF}" srcOrd="2" destOrd="0" presId="urn:microsoft.com/office/officeart/2005/8/layout/process4"/>
    <dgm:cxn modelId="{71774E1E-51C7-4423-BCDF-D1E561475F79}" type="presParOf" srcId="{E5451ACF-2E6E-46A3-A233-45F57F89B9DF}" destId="{FF5822D6-BC92-4C03-A63D-9694F899B9F1}" srcOrd="0" destOrd="0" presId="urn:microsoft.com/office/officeart/2005/8/layout/process4"/>
    <dgm:cxn modelId="{D2EDDE61-E5A1-46D5-B464-9070126DBEE2}" type="presParOf" srcId="{E5451ACF-2E6E-46A3-A233-45F57F89B9DF}" destId="{7E6E3970-38B1-4DD9-AE69-7BD0871DDB88}" srcOrd="1" destOrd="0" presId="urn:microsoft.com/office/officeart/2005/8/layout/process4"/>
    <dgm:cxn modelId="{AE95F70C-E99B-4FE9-B5ED-C120EDE15E7A}" type="presParOf" srcId="{07DC9D93-2778-4C37-8090-BE95D32E7841}" destId="{A759CE46-ABAC-47A3-8CB7-FB5F6FA9536E}" srcOrd="1" destOrd="0" presId="urn:microsoft.com/office/officeart/2005/8/layout/process4"/>
    <dgm:cxn modelId="{6C920966-FDF1-4D98-80DA-0BC3617F9888}" type="presParOf" srcId="{07DC9D93-2778-4C37-8090-BE95D32E7841}" destId="{A6840F18-B575-40CF-94F2-2A59E6E85207}" srcOrd="2" destOrd="0" presId="urn:microsoft.com/office/officeart/2005/8/layout/process4"/>
    <dgm:cxn modelId="{5F9F4582-3E15-4ED4-A43E-BF82A03DACF2}" type="presParOf" srcId="{A6840F18-B575-40CF-94F2-2A59E6E85207}" destId="{749FD696-D56F-4905-877A-AB3A83160CA5}" srcOrd="0" destOrd="0" presId="urn:microsoft.com/office/officeart/2005/8/layout/process4"/>
    <dgm:cxn modelId="{0E61C444-E288-4EDF-AD54-71932F44652A}" type="presParOf" srcId="{A6840F18-B575-40CF-94F2-2A59E6E85207}" destId="{BC48EA20-08A6-43FA-A394-649FF2FC5584}" srcOrd="1" destOrd="0" presId="urn:microsoft.com/office/officeart/2005/8/layout/process4"/>
    <dgm:cxn modelId="{AFE51C67-C65E-4D41-9E5E-9699E46E936C}" type="presParOf" srcId="{A6840F18-B575-40CF-94F2-2A59E6E85207}" destId="{45D4ABB3-ABCB-4F64-B3AE-31CE63DDE1C9}" srcOrd="2" destOrd="0" presId="urn:microsoft.com/office/officeart/2005/8/layout/process4"/>
    <dgm:cxn modelId="{0C3F4D06-2BC1-4AD7-AE97-75202071FFAB}" type="presParOf" srcId="{45D4ABB3-ABCB-4F64-B3AE-31CE63DDE1C9}" destId="{AFCA7138-1D8C-4F9B-B63F-1822C7EE5284}" srcOrd="0" destOrd="0" presId="urn:microsoft.com/office/officeart/2005/8/layout/process4"/>
    <dgm:cxn modelId="{219C4985-0338-40BA-820E-568D9343998C}" type="presParOf" srcId="{45D4ABB3-ABCB-4F64-B3AE-31CE63DDE1C9}" destId="{B69B7BBE-A126-44F9-9BEA-028A8909BE93}" srcOrd="1" destOrd="0" presId="urn:microsoft.com/office/officeart/2005/8/layout/process4"/>
    <dgm:cxn modelId="{F938001E-4AA4-4777-BF8F-D90E4F66BEB9}" type="presParOf" srcId="{07DC9D93-2778-4C37-8090-BE95D32E7841}" destId="{C7C1D380-3E33-4B9A-A13B-22AD35439125}" srcOrd="3" destOrd="0" presId="urn:microsoft.com/office/officeart/2005/8/layout/process4"/>
    <dgm:cxn modelId="{1C426602-3A35-41AB-BE8E-14672C62CC64}" type="presParOf" srcId="{07DC9D93-2778-4C37-8090-BE95D32E7841}" destId="{BE13CDB5-42CD-4EB3-B83E-C48FD1E2CB19}" srcOrd="4" destOrd="0" presId="urn:microsoft.com/office/officeart/2005/8/layout/process4"/>
    <dgm:cxn modelId="{AE2C4A5C-49E4-42C2-81F5-3C641F5033E3}" type="presParOf" srcId="{BE13CDB5-42CD-4EB3-B83E-C48FD1E2CB19}" destId="{0B8621B8-88E0-4E62-8823-5E4CAB1C1829}" srcOrd="0" destOrd="0" presId="urn:microsoft.com/office/officeart/2005/8/layout/process4"/>
    <dgm:cxn modelId="{412DFAED-A212-4CB6-B39B-36D064FD4BF2}" type="presParOf" srcId="{BE13CDB5-42CD-4EB3-B83E-C48FD1E2CB19}" destId="{6A186BD2-E5F5-4B68-ADFC-1E211C57EF10}" srcOrd="1" destOrd="0" presId="urn:microsoft.com/office/officeart/2005/8/layout/process4"/>
    <dgm:cxn modelId="{24E26755-3DE4-4AD8-BC9B-C64C2489C496}" type="presParOf" srcId="{BE13CDB5-42CD-4EB3-B83E-C48FD1E2CB19}" destId="{EEDB657F-B40D-478B-B5AC-1611FCF2A135}" srcOrd="2" destOrd="0" presId="urn:microsoft.com/office/officeart/2005/8/layout/process4"/>
    <dgm:cxn modelId="{4B0C85C8-E56B-4A12-B4F3-7E29E1531CD4}" type="presParOf" srcId="{EEDB657F-B40D-478B-B5AC-1611FCF2A135}" destId="{E7D07ADB-BF34-4EE5-AED9-A27919F33BD9}" srcOrd="0" destOrd="0" presId="urn:microsoft.com/office/officeart/2005/8/layout/process4"/>
    <dgm:cxn modelId="{C9CD5B90-C669-4297-AA4C-5E5D2891DA58}" type="presParOf" srcId="{EEDB657F-B40D-478B-B5AC-1611FCF2A135}" destId="{346BFD11-99D9-4F30-9C48-F8A0B6DC6860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B8BE906-B869-4EB1-9FE9-3AFB8A08E817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/>
      <dgm:spPr/>
    </dgm:pt>
    <dgm:pt modelId="{E2D77548-8D6E-4B65-8CB1-B5FEEBA760E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DE" altLang="de-DE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2.Krafttraining</a:t>
          </a:r>
        </a:p>
      </dgm:t>
    </dgm:pt>
    <dgm:pt modelId="{71C2CB55-F19A-4CCF-A1D6-F36B78F64DF8}" type="parTrans" cxnId="{1136AE77-B61D-4AB0-A111-21FF81E63240}">
      <dgm:prSet/>
      <dgm:spPr/>
    </dgm:pt>
    <dgm:pt modelId="{0EC137EB-D3A7-4B8C-9E0F-FC58636802BA}" type="sibTrans" cxnId="{1136AE77-B61D-4AB0-A111-21FF81E63240}">
      <dgm:prSet/>
      <dgm:spPr/>
    </dgm:pt>
    <dgm:pt modelId="{85A35E79-5A09-44EC-B183-B7FDEDFBF21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de-DE" altLang="de-DE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DE" altLang="de-DE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3.Ausdauertraining</a:t>
          </a:r>
        </a:p>
      </dgm:t>
    </dgm:pt>
    <dgm:pt modelId="{EE83D297-B130-41E8-8E94-5A1B264F4302}" type="parTrans" cxnId="{46FAC134-2FC4-4B12-A204-AE646A1A6A63}">
      <dgm:prSet/>
      <dgm:spPr/>
    </dgm:pt>
    <dgm:pt modelId="{AB3F4AB9-3F5D-4CBE-840B-347AEF2D4EE1}" type="sibTrans" cxnId="{46FAC134-2FC4-4B12-A204-AE646A1A6A63}">
      <dgm:prSet/>
      <dgm:spPr/>
    </dgm:pt>
    <dgm:pt modelId="{84C31805-BBE0-4271-97E3-59BC4C8984E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DE" altLang="de-DE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1.Anpassungstraining</a:t>
          </a:r>
        </a:p>
      </dgm:t>
    </dgm:pt>
    <dgm:pt modelId="{E6E2DD7B-2372-43FF-A13C-6146A1E2CE6C}" type="parTrans" cxnId="{423214E1-42E5-4A59-A102-1633608C8CF0}">
      <dgm:prSet/>
      <dgm:spPr/>
    </dgm:pt>
    <dgm:pt modelId="{7EDE0C78-383A-48F7-918F-6F16F1C83673}" type="sibTrans" cxnId="{423214E1-42E5-4A59-A102-1633608C8CF0}">
      <dgm:prSet/>
      <dgm:spPr/>
    </dgm:pt>
    <dgm:pt modelId="{3E75AD23-D6D2-4B36-B84A-E5A3DEF9DF6B}" type="pres">
      <dgm:prSet presAssocID="{4B8BE906-B869-4EB1-9FE9-3AFB8A08E817}" presName="cycle" presStyleCnt="0">
        <dgm:presLayoutVars>
          <dgm:dir/>
          <dgm:resizeHandles val="exact"/>
        </dgm:presLayoutVars>
      </dgm:prSet>
      <dgm:spPr/>
    </dgm:pt>
    <dgm:pt modelId="{5FACB256-3ECC-4768-A215-F98B719D5119}" type="pres">
      <dgm:prSet presAssocID="{E2D77548-8D6E-4B65-8CB1-B5FEEBA760EF}" presName="dummy" presStyleCnt="0"/>
      <dgm:spPr/>
    </dgm:pt>
    <dgm:pt modelId="{7801A89F-62E0-40F7-A4ED-30C73AC2A0A1}" type="pres">
      <dgm:prSet presAssocID="{E2D77548-8D6E-4B65-8CB1-B5FEEBA760EF}" presName="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775621EB-F225-4556-873A-FA0DD32835D3}" type="pres">
      <dgm:prSet presAssocID="{0EC137EB-D3A7-4B8C-9E0F-FC58636802BA}" presName="sibTrans" presStyleLbl="node1" presStyleIdx="0" presStyleCnt="3"/>
      <dgm:spPr/>
    </dgm:pt>
    <dgm:pt modelId="{2D696989-1988-4962-AABE-9575B882306F}" type="pres">
      <dgm:prSet presAssocID="{85A35E79-5A09-44EC-B183-B7FDEDFBF213}" presName="dummy" presStyleCnt="0"/>
      <dgm:spPr/>
    </dgm:pt>
    <dgm:pt modelId="{FFCD9040-1A92-4588-B574-FD75EA1675B5}" type="pres">
      <dgm:prSet presAssocID="{85A35E79-5A09-44EC-B183-B7FDEDFBF213}" presName="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F575A389-3BBB-4723-9065-D06CE796928B}" type="pres">
      <dgm:prSet presAssocID="{AB3F4AB9-3F5D-4CBE-840B-347AEF2D4EE1}" presName="sibTrans" presStyleLbl="node1" presStyleIdx="1" presStyleCnt="3"/>
      <dgm:spPr/>
    </dgm:pt>
    <dgm:pt modelId="{6C4151E1-7F98-466D-A3A3-F7EE5EC8FE68}" type="pres">
      <dgm:prSet presAssocID="{84C31805-BBE0-4271-97E3-59BC4C8984E7}" presName="dummy" presStyleCnt="0"/>
      <dgm:spPr/>
    </dgm:pt>
    <dgm:pt modelId="{A1860E47-88EF-465A-B43E-0D4E081DF117}" type="pres">
      <dgm:prSet presAssocID="{84C31805-BBE0-4271-97E3-59BC4C8984E7}" presName="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8124A142-3A0B-422C-9CFC-E4C72FB204ED}" type="pres">
      <dgm:prSet presAssocID="{7EDE0C78-383A-48F7-918F-6F16F1C83673}" presName="sibTrans" presStyleLbl="node1" presStyleIdx="2" presStyleCnt="3"/>
      <dgm:spPr/>
    </dgm:pt>
  </dgm:ptLst>
  <dgm:cxnLst>
    <dgm:cxn modelId="{3EEB6827-C6F3-49F5-B696-236307213D68}" type="presOf" srcId="{4B8BE906-B869-4EB1-9FE9-3AFB8A08E817}" destId="{3E75AD23-D6D2-4B36-B84A-E5A3DEF9DF6B}" srcOrd="0" destOrd="0" presId="urn:microsoft.com/office/officeart/2005/8/layout/cycle1"/>
    <dgm:cxn modelId="{64312C5B-F7BC-48DE-9682-7EFB3AF4A373}" type="presOf" srcId="{7EDE0C78-383A-48F7-918F-6F16F1C83673}" destId="{8124A142-3A0B-422C-9CFC-E4C72FB204ED}" srcOrd="0" destOrd="0" presId="urn:microsoft.com/office/officeart/2005/8/layout/cycle1"/>
    <dgm:cxn modelId="{E746FD6D-DBAC-4ECD-AEBD-3BD6DAE5FEC2}" type="presOf" srcId="{AB3F4AB9-3F5D-4CBE-840B-347AEF2D4EE1}" destId="{F575A389-3BBB-4723-9065-D06CE796928B}" srcOrd="0" destOrd="0" presId="urn:microsoft.com/office/officeart/2005/8/layout/cycle1"/>
    <dgm:cxn modelId="{46FAC134-2FC4-4B12-A204-AE646A1A6A63}" srcId="{4B8BE906-B869-4EB1-9FE9-3AFB8A08E817}" destId="{85A35E79-5A09-44EC-B183-B7FDEDFBF213}" srcOrd="1" destOrd="0" parTransId="{EE83D297-B130-41E8-8E94-5A1B264F4302}" sibTransId="{AB3F4AB9-3F5D-4CBE-840B-347AEF2D4EE1}"/>
    <dgm:cxn modelId="{423214E1-42E5-4A59-A102-1633608C8CF0}" srcId="{4B8BE906-B869-4EB1-9FE9-3AFB8A08E817}" destId="{84C31805-BBE0-4271-97E3-59BC4C8984E7}" srcOrd="2" destOrd="0" parTransId="{E6E2DD7B-2372-43FF-A13C-6146A1E2CE6C}" sibTransId="{7EDE0C78-383A-48F7-918F-6F16F1C83673}"/>
    <dgm:cxn modelId="{0D7542E4-EFB6-4C55-A011-C8F1D354D59D}" type="presOf" srcId="{0EC137EB-D3A7-4B8C-9E0F-FC58636802BA}" destId="{775621EB-F225-4556-873A-FA0DD32835D3}" srcOrd="0" destOrd="0" presId="urn:microsoft.com/office/officeart/2005/8/layout/cycle1"/>
    <dgm:cxn modelId="{8F2718BF-AC78-453F-8C68-2E4A379C3A34}" type="presOf" srcId="{84C31805-BBE0-4271-97E3-59BC4C8984E7}" destId="{A1860E47-88EF-465A-B43E-0D4E081DF117}" srcOrd="0" destOrd="0" presId="urn:microsoft.com/office/officeart/2005/8/layout/cycle1"/>
    <dgm:cxn modelId="{F717CF42-8F82-4345-93FD-DB10BE0AC633}" type="presOf" srcId="{E2D77548-8D6E-4B65-8CB1-B5FEEBA760EF}" destId="{7801A89F-62E0-40F7-A4ED-30C73AC2A0A1}" srcOrd="0" destOrd="0" presId="urn:microsoft.com/office/officeart/2005/8/layout/cycle1"/>
    <dgm:cxn modelId="{9A901FF5-BB02-49E0-99A4-DAC31A750311}" type="presOf" srcId="{85A35E79-5A09-44EC-B183-B7FDEDFBF213}" destId="{FFCD9040-1A92-4588-B574-FD75EA1675B5}" srcOrd="0" destOrd="0" presId="urn:microsoft.com/office/officeart/2005/8/layout/cycle1"/>
    <dgm:cxn modelId="{1136AE77-B61D-4AB0-A111-21FF81E63240}" srcId="{4B8BE906-B869-4EB1-9FE9-3AFB8A08E817}" destId="{E2D77548-8D6E-4B65-8CB1-B5FEEBA760EF}" srcOrd="0" destOrd="0" parTransId="{71C2CB55-F19A-4CCF-A1D6-F36B78F64DF8}" sibTransId="{0EC137EB-D3A7-4B8C-9E0F-FC58636802BA}"/>
    <dgm:cxn modelId="{BAB036AE-E944-48D7-92E5-D34D42763C0C}" type="presParOf" srcId="{3E75AD23-D6D2-4B36-B84A-E5A3DEF9DF6B}" destId="{5FACB256-3ECC-4768-A215-F98B719D5119}" srcOrd="0" destOrd="0" presId="urn:microsoft.com/office/officeart/2005/8/layout/cycle1"/>
    <dgm:cxn modelId="{B7952A66-9198-45E0-9D09-9769D387BA14}" type="presParOf" srcId="{3E75AD23-D6D2-4B36-B84A-E5A3DEF9DF6B}" destId="{7801A89F-62E0-40F7-A4ED-30C73AC2A0A1}" srcOrd="1" destOrd="0" presId="urn:microsoft.com/office/officeart/2005/8/layout/cycle1"/>
    <dgm:cxn modelId="{C10401CB-7A63-4E84-A54E-339D65E88ACB}" type="presParOf" srcId="{3E75AD23-D6D2-4B36-B84A-E5A3DEF9DF6B}" destId="{775621EB-F225-4556-873A-FA0DD32835D3}" srcOrd="2" destOrd="0" presId="urn:microsoft.com/office/officeart/2005/8/layout/cycle1"/>
    <dgm:cxn modelId="{0A22A19F-A265-4C45-A521-66F325818D23}" type="presParOf" srcId="{3E75AD23-D6D2-4B36-B84A-E5A3DEF9DF6B}" destId="{2D696989-1988-4962-AABE-9575B882306F}" srcOrd="3" destOrd="0" presId="urn:microsoft.com/office/officeart/2005/8/layout/cycle1"/>
    <dgm:cxn modelId="{423AA117-0CAE-4ED3-8328-BE7B075139E0}" type="presParOf" srcId="{3E75AD23-D6D2-4B36-B84A-E5A3DEF9DF6B}" destId="{FFCD9040-1A92-4588-B574-FD75EA1675B5}" srcOrd="4" destOrd="0" presId="urn:microsoft.com/office/officeart/2005/8/layout/cycle1"/>
    <dgm:cxn modelId="{E24B5D15-68A4-47DE-A034-FEFE88A3AEC2}" type="presParOf" srcId="{3E75AD23-D6D2-4B36-B84A-E5A3DEF9DF6B}" destId="{F575A389-3BBB-4723-9065-D06CE796928B}" srcOrd="5" destOrd="0" presId="urn:microsoft.com/office/officeart/2005/8/layout/cycle1"/>
    <dgm:cxn modelId="{5BFAC755-608F-462F-99A6-841B3609F381}" type="presParOf" srcId="{3E75AD23-D6D2-4B36-B84A-E5A3DEF9DF6B}" destId="{6C4151E1-7F98-466D-A3A3-F7EE5EC8FE68}" srcOrd="6" destOrd="0" presId="urn:microsoft.com/office/officeart/2005/8/layout/cycle1"/>
    <dgm:cxn modelId="{47AD6F2F-6A9D-4C67-B2CA-27CAF20E513E}" type="presParOf" srcId="{3E75AD23-D6D2-4B36-B84A-E5A3DEF9DF6B}" destId="{A1860E47-88EF-465A-B43E-0D4E081DF117}" srcOrd="7" destOrd="0" presId="urn:microsoft.com/office/officeart/2005/8/layout/cycle1"/>
    <dgm:cxn modelId="{F6A7AD7C-055B-4CB7-9F8F-8A2C6AE37AB9}" type="presParOf" srcId="{3E75AD23-D6D2-4B36-B84A-E5A3DEF9DF6B}" destId="{8124A142-3A0B-422C-9CFC-E4C72FB204ED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A8E302D-CC7A-4343-8DD4-EF1366694F1A}">
      <dsp:nvSpPr>
        <dsp:cNvPr id="0" name=""/>
        <dsp:cNvSpPr/>
      </dsp:nvSpPr>
      <dsp:spPr>
        <a:xfrm>
          <a:off x="1512371" y="0"/>
          <a:ext cx="452596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63FE7C-E31F-4A1A-B847-55C894DCE97F}">
      <dsp:nvSpPr>
        <dsp:cNvPr id="0" name=""/>
        <dsp:cNvSpPr/>
      </dsp:nvSpPr>
      <dsp:spPr>
        <a:xfrm>
          <a:off x="3775352" y="453038"/>
          <a:ext cx="2941875" cy="6435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400" kern="1200" dirty="0" smtClean="0">
              <a:solidFill>
                <a:srgbClr val="FF0000"/>
              </a:solidFill>
            </a:rPr>
            <a:t>Trainingziel festlegen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400" kern="1200" dirty="0" smtClean="0">
              <a:solidFill>
                <a:srgbClr val="FF0000"/>
              </a:solidFill>
            </a:rPr>
            <a:t>Tages – /Jahres- /Lebensziel</a:t>
          </a:r>
          <a:endParaRPr lang="de-DE" sz="1400" kern="1200" dirty="0">
            <a:solidFill>
              <a:srgbClr val="FF0000"/>
            </a:solidFill>
          </a:endParaRPr>
        </a:p>
      </dsp:txBody>
      <dsp:txXfrm>
        <a:off x="3775352" y="453038"/>
        <a:ext cx="2941875" cy="643535"/>
      </dsp:txXfrm>
    </dsp:sp>
    <dsp:sp modelId="{FC4A46FD-06AD-488C-80AA-E93B250FD0E9}">
      <dsp:nvSpPr>
        <dsp:cNvPr id="0" name=""/>
        <dsp:cNvSpPr/>
      </dsp:nvSpPr>
      <dsp:spPr>
        <a:xfrm>
          <a:off x="3775352" y="1177015"/>
          <a:ext cx="2941875" cy="6435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400" kern="1200" dirty="0" smtClean="0"/>
            <a:t>Förderung der Ausbildung des Pferdes</a:t>
          </a:r>
          <a:endParaRPr lang="de-DE" sz="1400" kern="1200" dirty="0"/>
        </a:p>
      </dsp:txBody>
      <dsp:txXfrm>
        <a:off x="3775352" y="1177015"/>
        <a:ext cx="2941875" cy="643535"/>
      </dsp:txXfrm>
    </dsp:sp>
    <dsp:sp modelId="{EAD630D5-7CFB-41CF-AC84-9119D1D009D4}">
      <dsp:nvSpPr>
        <dsp:cNvPr id="0" name=""/>
        <dsp:cNvSpPr/>
      </dsp:nvSpPr>
      <dsp:spPr>
        <a:xfrm>
          <a:off x="3775352" y="1900992"/>
          <a:ext cx="2941875" cy="6435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400" kern="1200" dirty="0" smtClean="0"/>
            <a:t>Stufe in der Ausbildungsskala</a:t>
          </a:r>
          <a:endParaRPr lang="de-DE" sz="1400" kern="1200" dirty="0"/>
        </a:p>
      </dsp:txBody>
      <dsp:txXfrm>
        <a:off x="3775352" y="1900992"/>
        <a:ext cx="2941875" cy="643535"/>
      </dsp:txXfrm>
    </dsp:sp>
    <dsp:sp modelId="{EB76553D-BDF5-4C5B-A9C2-8314A7A51BCF}">
      <dsp:nvSpPr>
        <dsp:cNvPr id="0" name=""/>
        <dsp:cNvSpPr/>
      </dsp:nvSpPr>
      <dsp:spPr>
        <a:xfrm>
          <a:off x="3775352" y="2624970"/>
          <a:ext cx="2941875" cy="6435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400" kern="1200" dirty="0" smtClean="0"/>
            <a:t>Jahresziel festlegen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400" kern="1200" dirty="0" smtClean="0"/>
            <a:t>Kurzfristige Planung</a:t>
          </a:r>
          <a:endParaRPr lang="de-DE" sz="1400" kern="1200" dirty="0"/>
        </a:p>
      </dsp:txBody>
      <dsp:txXfrm>
        <a:off x="3775352" y="2624970"/>
        <a:ext cx="2941875" cy="643535"/>
      </dsp:txXfrm>
    </dsp:sp>
    <dsp:sp modelId="{32EA9A43-A583-433F-90F0-8BC4AF4F38A2}">
      <dsp:nvSpPr>
        <dsp:cNvPr id="0" name=""/>
        <dsp:cNvSpPr/>
      </dsp:nvSpPr>
      <dsp:spPr>
        <a:xfrm>
          <a:off x="3775352" y="3348947"/>
          <a:ext cx="2941875" cy="6435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400" kern="1200" dirty="0" smtClean="0"/>
            <a:t>Lebenskarriere des Pferdes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400" kern="1200" dirty="0" smtClean="0"/>
            <a:t>Langfristige Planung</a:t>
          </a:r>
          <a:endParaRPr lang="de-DE" sz="1400" kern="1200" dirty="0"/>
        </a:p>
      </dsp:txBody>
      <dsp:txXfrm>
        <a:off x="3775352" y="3348947"/>
        <a:ext cx="2941875" cy="64353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DF142A2-DF1A-44EA-B725-4FF9B6B3768B}">
      <dsp:nvSpPr>
        <dsp:cNvPr id="0" name=""/>
        <dsp:cNvSpPr/>
      </dsp:nvSpPr>
      <dsp:spPr>
        <a:xfrm>
          <a:off x="0" y="3406931"/>
          <a:ext cx="8229600" cy="11182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200" b="1" u="sng" kern="1200" dirty="0" smtClean="0">
              <a:solidFill>
                <a:srgbClr val="FF0000"/>
              </a:solidFill>
            </a:rPr>
            <a:t>3. Lange Leistungsdauer</a:t>
          </a:r>
          <a:endParaRPr lang="de-DE" sz="2200" b="1" u="sng" kern="1200" dirty="0">
            <a:solidFill>
              <a:srgbClr val="FF0000"/>
            </a:solidFill>
          </a:endParaRPr>
        </a:p>
      </dsp:txBody>
      <dsp:txXfrm>
        <a:off x="0" y="3406931"/>
        <a:ext cx="8229600" cy="603844"/>
      </dsp:txXfrm>
    </dsp:sp>
    <dsp:sp modelId="{FF5822D6-BC92-4C03-A63D-9694F899B9F1}">
      <dsp:nvSpPr>
        <dsp:cNvPr id="0" name=""/>
        <dsp:cNvSpPr/>
      </dsp:nvSpPr>
      <dsp:spPr>
        <a:xfrm>
          <a:off x="0" y="3988412"/>
          <a:ext cx="4114799" cy="5143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500" kern="1200" dirty="0" smtClean="0"/>
            <a:t>Hohe Leistung</a:t>
          </a:r>
          <a:endParaRPr lang="de-DE" sz="2500" kern="1200" dirty="0"/>
        </a:p>
      </dsp:txBody>
      <dsp:txXfrm>
        <a:off x="0" y="3988412"/>
        <a:ext cx="4114799" cy="514386"/>
      </dsp:txXfrm>
    </dsp:sp>
    <dsp:sp modelId="{7E6E3970-38B1-4DD9-AE69-7BD0871DDB88}">
      <dsp:nvSpPr>
        <dsp:cNvPr id="0" name=""/>
        <dsp:cNvSpPr/>
      </dsp:nvSpPr>
      <dsp:spPr>
        <a:xfrm>
          <a:off x="4114800" y="3988412"/>
          <a:ext cx="4114799" cy="5143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500" kern="1200" dirty="0" smtClean="0"/>
            <a:t>Gute Gesundheit</a:t>
          </a:r>
          <a:endParaRPr lang="de-DE" sz="2500" kern="1200" dirty="0"/>
        </a:p>
      </dsp:txBody>
      <dsp:txXfrm>
        <a:off x="4114800" y="3988412"/>
        <a:ext cx="4114799" cy="514386"/>
      </dsp:txXfrm>
    </dsp:sp>
    <dsp:sp modelId="{BC48EA20-08A6-43FA-A394-649FF2FC5584}">
      <dsp:nvSpPr>
        <dsp:cNvPr id="0" name=""/>
        <dsp:cNvSpPr/>
      </dsp:nvSpPr>
      <dsp:spPr>
        <a:xfrm rot="10800000">
          <a:off x="0" y="1703865"/>
          <a:ext cx="8229600" cy="171983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2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Spezialtraining</a:t>
          </a:r>
          <a:endParaRPr lang="de-DE" sz="22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703865"/>
        <a:ext cx="8229600" cy="603663"/>
      </dsp:txXfrm>
    </dsp:sp>
    <dsp:sp modelId="{AFCA7138-1D8C-4F9B-B63F-1822C7EE5284}">
      <dsp:nvSpPr>
        <dsp:cNvPr id="0" name=""/>
        <dsp:cNvSpPr/>
      </dsp:nvSpPr>
      <dsp:spPr>
        <a:xfrm>
          <a:off x="0" y="2307529"/>
          <a:ext cx="4114799" cy="5142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500" kern="1200" dirty="0" smtClean="0"/>
            <a:t>Sportdisziplin</a:t>
          </a:r>
          <a:endParaRPr lang="de-DE" sz="2500" kern="1200" dirty="0"/>
        </a:p>
      </dsp:txBody>
      <dsp:txXfrm>
        <a:off x="0" y="2307529"/>
        <a:ext cx="4114799" cy="514231"/>
      </dsp:txXfrm>
    </dsp:sp>
    <dsp:sp modelId="{B69B7BBE-A126-44F9-9BEA-028A8909BE93}">
      <dsp:nvSpPr>
        <dsp:cNvPr id="0" name=""/>
        <dsp:cNvSpPr/>
      </dsp:nvSpPr>
      <dsp:spPr>
        <a:xfrm>
          <a:off x="4114800" y="2307529"/>
          <a:ext cx="4114799" cy="5142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500" kern="1200" dirty="0" smtClean="0"/>
            <a:t>altersabhängig</a:t>
          </a:r>
          <a:endParaRPr lang="de-DE" sz="2500" kern="1200" dirty="0"/>
        </a:p>
      </dsp:txBody>
      <dsp:txXfrm>
        <a:off x="4114800" y="2307529"/>
        <a:ext cx="4114799" cy="514231"/>
      </dsp:txXfrm>
    </dsp:sp>
    <dsp:sp modelId="{6A186BD2-E5F5-4B68-ADFC-1E211C57EF10}">
      <dsp:nvSpPr>
        <dsp:cNvPr id="0" name=""/>
        <dsp:cNvSpPr/>
      </dsp:nvSpPr>
      <dsp:spPr>
        <a:xfrm rot="10800000">
          <a:off x="0" y="799"/>
          <a:ext cx="8229600" cy="171983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2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Aufbau der Grundkondition</a:t>
          </a:r>
          <a:endParaRPr lang="de-DE" sz="22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799"/>
        <a:ext cx="8229600" cy="603663"/>
      </dsp:txXfrm>
    </dsp:sp>
    <dsp:sp modelId="{E7D07ADB-BF34-4EE5-AED9-A27919F33BD9}">
      <dsp:nvSpPr>
        <dsp:cNvPr id="0" name=""/>
        <dsp:cNvSpPr/>
      </dsp:nvSpPr>
      <dsp:spPr>
        <a:xfrm>
          <a:off x="0" y="604463"/>
          <a:ext cx="4114799" cy="5142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500" kern="1200" dirty="0" smtClean="0"/>
            <a:t>Festigung der Konstitution </a:t>
          </a:r>
          <a:endParaRPr lang="de-DE" sz="2500" kern="1200" dirty="0"/>
        </a:p>
      </dsp:txBody>
      <dsp:txXfrm>
        <a:off x="0" y="604463"/>
        <a:ext cx="4114799" cy="514231"/>
      </dsp:txXfrm>
    </dsp:sp>
    <dsp:sp modelId="{346BFD11-99D9-4F30-9C48-F8A0B6DC6860}">
      <dsp:nvSpPr>
        <dsp:cNvPr id="0" name=""/>
        <dsp:cNvSpPr/>
      </dsp:nvSpPr>
      <dsp:spPr>
        <a:xfrm>
          <a:off x="4114800" y="604463"/>
          <a:ext cx="4114799" cy="5142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500" kern="1200" dirty="0" smtClean="0"/>
            <a:t>Aufbau der Kondition</a:t>
          </a:r>
          <a:endParaRPr lang="de-DE" sz="2500" kern="1200" dirty="0"/>
        </a:p>
      </dsp:txBody>
      <dsp:txXfrm>
        <a:off x="4114800" y="604463"/>
        <a:ext cx="4114799" cy="51423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801A89F-62E0-40F7-A4ED-30C73AC2A0A1}">
      <dsp:nvSpPr>
        <dsp:cNvPr id="0" name=""/>
        <dsp:cNvSpPr/>
      </dsp:nvSpPr>
      <dsp:spPr>
        <a:xfrm>
          <a:off x="4844981" y="364780"/>
          <a:ext cx="1855279" cy="1855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DE" altLang="de-DE" sz="13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2.Krafttraining</a:t>
          </a:r>
        </a:p>
      </dsp:txBody>
      <dsp:txXfrm>
        <a:off x="4844981" y="364780"/>
        <a:ext cx="1855279" cy="1855279"/>
      </dsp:txXfrm>
    </dsp:sp>
    <dsp:sp modelId="{775621EB-F225-4556-873A-FA0DD32835D3}">
      <dsp:nvSpPr>
        <dsp:cNvPr id="0" name=""/>
        <dsp:cNvSpPr/>
      </dsp:nvSpPr>
      <dsp:spPr>
        <a:xfrm>
          <a:off x="2018951" y="-283"/>
          <a:ext cx="4386960" cy="4386960"/>
        </a:xfrm>
        <a:prstGeom prst="circularArrow">
          <a:avLst>
            <a:gd name="adj1" fmla="val 8247"/>
            <a:gd name="adj2" fmla="val 575967"/>
            <a:gd name="adj3" fmla="val 2964540"/>
            <a:gd name="adj4" fmla="val 51264"/>
            <a:gd name="adj5" fmla="val 962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CD9040-1A92-4588-B574-FD75EA1675B5}">
      <dsp:nvSpPr>
        <dsp:cNvPr id="0" name=""/>
        <dsp:cNvSpPr/>
      </dsp:nvSpPr>
      <dsp:spPr>
        <a:xfrm>
          <a:off x="3284791" y="3067109"/>
          <a:ext cx="1855279" cy="1855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de-DE" altLang="de-DE" sz="13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DE" altLang="de-DE" sz="13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3.Ausdauertraining</a:t>
          </a:r>
        </a:p>
      </dsp:txBody>
      <dsp:txXfrm>
        <a:off x="3284791" y="3067109"/>
        <a:ext cx="1855279" cy="1855279"/>
      </dsp:txXfrm>
    </dsp:sp>
    <dsp:sp modelId="{F575A389-3BBB-4723-9065-D06CE796928B}">
      <dsp:nvSpPr>
        <dsp:cNvPr id="0" name=""/>
        <dsp:cNvSpPr/>
      </dsp:nvSpPr>
      <dsp:spPr>
        <a:xfrm>
          <a:off x="2018951" y="-283"/>
          <a:ext cx="4386960" cy="4386960"/>
        </a:xfrm>
        <a:prstGeom prst="circularArrow">
          <a:avLst>
            <a:gd name="adj1" fmla="val 8247"/>
            <a:gd name="adj2" fmla="val 575967"/>
            <a:gd name="adj3" fmla="val 10172769"/>
            <a:gd name="adj4" fmla="val 7259492"/>
            <a:gd name="adj5" fmla="val 962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860E47-88EF-465A-B43E-0D4E081DF117}">
      <dsp:nvSpPr>
        <dsp:cNvPr id="0" name=""/>
        <dsp:cNvSpPr/>
      </dsp:nvSpPr>
      <dsp:spPr>
        <a:xfrm>
          <a:off x="1724601" y="364780"/>
          <a:ext cx="1855279" cy="1855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DE" altLang="de-DE" sz="13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1.Anpassungstraining</a:t>
          </a:r>
        </a:p>
      </dsp:txBody>
      <dsp:txXfrm>
        <a:off x="1724601" y="364780"/>
        <a:ext cx="1855279" cy="1855279"/>
      </dsp:txXfrm>
    </dsp:sp>
    <dsp:sp modelId="{8124A142-3A0B-422C-9CFC-E4C72FB204ED}">
      <dsp:nvSpPr>
        <dsp:cNvPr id="0" name=""/>
        <dsp:cNvSpPr/>
      </dsp:nvSpPr>
      <dsp:spPr>
        <a:xfrm>
          <a:off x="2018951" y="-283"/>
          <a:ext cx="4386960" cy="4386960"/>
        </a:xfrm>
        <a:prstGeom prst="circularArrow">
          <a:avLst>
            <a:gd name="adj1" fmla="val 8247"/>
            <a:gd name="adj2" fmla="val 575967"/>
            <a:gd name="adj3" fmla="val 16857360"/>
            <a:gd name="adj4" fmla="val 14966672"/>
            <a:gd name="adj5" fmla="val 962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1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CEE90B-A697-4722-B2AC-3EDAAACF716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949272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F131868-9FD6-4D30-9B04-5BCA1B8AAB9F}" type="slidenum">
              <a:rPr lang="de-DE" altLang="de-DE" smtClean="0"/>
              <a:pPr eaLnBrk="1" hangingPunct="1"/>
              <a:t>1</a:t>
            </a:fld>
            <a:endParaRPr lang="de-DE" altLang="de-DE" smtClean="0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www.pferd.co.at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Dr.Kaun :Methodisches Training von Pferden                                      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4A80C-D778-4F67-B4FC-88F9AB68184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087937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www.pferd.co.at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Dr.Kaun :Methodisches Training von Pferden                                      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EAFDB-589D-450A-8FDA-0CF9D7B962C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420888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www.pferd.co.at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Dr.Kaun :Methodisches Training von Pferden                                      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334A-958C-4F17-9179-253EF60FED1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807127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www.pferd.co.at</a:t>
            </a: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Dr.Kaun :Methodisches Training von Pferden                                      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E2C7C-A346-4AD8-875D-F87DD8C2EED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428436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www.pferd.co.at</a:t>
            </a: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Dr.Kaun :Methodisches Training von Pferden                                      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DD2F3-A55C-4FFC-82F8-F8DDAB02B0F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467553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www.pferd.co.at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Dr.Kaun :Methodisches Training von Pferden                                      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7B966-93E1-468F-9E46-CF039DE203F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632508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www.pferd.co.at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Dr.Kaun :Methodisches Training von Pferden                                      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098B2F-9E2E-4BDE-BEB4-B43DC6FD5A1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082181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www.pferd.co.at</a:t>
            </a: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Dr.Kaun :Methodisches Training von Pferden                                      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B7E92-8598-4DF5-B024-4F99AC082A1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863578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www.pferd.co.at</a:t>
            </a: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Dr.Kaun :Methodisches Training von Pferden                                      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C1AF9-56F1-4C73-B3AF-E0388547779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559444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www.pferd.co.at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Dr.Kaun :Methodisches Training von Pferden                                      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8D68F-C8C3-495F-A733-77B1BCF5441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50036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www.pferd.co.at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Dr.Kaun :Methodisches Training von Pferden                                      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A3C9E-4414-4E63-87AC-CCA3DF8ACCD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4045324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el und Diagramm oder Organi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SmartArt-Platzhalt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www.pferd.co.at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Dr.Kaun :Methodisches Training von Pferden                                      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8DA62-207E-467D-806A-FAFC72DFAB9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715416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www.pferd.co.at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Dr.Kaun :Methodisches Training von Pferden                                      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9AB6A-01B5-461C-8361-8718EA061F5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527085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r>
              <a:rPr lang="de-DE" smtClean="0"/>
              <a:t>www.pferd.co.at</a:t>
            </a: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de-DE"/>
              <a:t>Dr.Kaun :Methodisches Training von Pferden                                      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B530128-F01D-4A7B-AC42-B0A7C2707F8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-Arbeitsblatt1.xls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dirty="0" smtClean="0"/>
              <a:t>www.pferd.co.at</a:t>
            </a:r>
            <a:endParaRPr lang="de-DE" altLang="de-DE" dirty="0"/>
          </a:p>
        </p:txBody>
      </p:sp>
      <p:sp>
        <p:nvSpPr>
          <p:cNvPr id="6147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614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F36C7AB-76E1-4587-922C-7220A6AE3553}" type="slidenum">
              <a:rPr lang="de-DE" altLang="de-DE" smtClean="0"/>
              <a:pPr eaLnBrk="1" hangingPunct="1"/>
              <a:t>1</a:t>
            </a:fld>
            <a:endParaRPr lang="de-DE" altLang="de-DE" smtClean="0"/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752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de-DE" altLang="de-DE" sz="1400" dirty="0" smtClean="0"/>
              <a:t>Fachtierarzt </a:t>
            </a:r>
            <a:r>
              <a:rPr lang="de-DE" altLang="de-DE" sz="1400" dirty="0" smtClean="0"/>
              <a:t>für Pferdeheilkunde</a:t>
            </a:r>
          </a:p>
          <a:p>
            <a:pPr lvl="0"/>
            <a:r>
              <a:rPr lang="de-DE" altLang="de-DE" sz="1400" dirty="0" smtClean="0"/>
              <a:t>Fachtierarzt für  physikalische Therapie &amp; </a:t>
            </a:r>
            <a:r>
              <a:rPr lang="de-DE" altLang="de-DE" sz="1400" dirty="0" smtClean="0"/>
              <a:t>Rehabilitationsmedizin</a:t>
            </a:r>
          </a:p>
          <a:p>
            <a:pPr lvl="0"/>
            <a:r>
              <a:rPr lang="de-AT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Univ.Lektor</a:t>
            </a:r>
            <a:r>
              <a:rPr lang="de-AT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 Mag. Dr. Reinhard Kaun</a:t>
            </a:r>
          </a:p>
          <a:p>
            <a:pPr lvl="0"/>
            <a:r>
              <a:rPr lang="de-AT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Sachverständigenbüro für klinische und forensische Veterinärmedizin,</a:t>
            </a:r>
          </a:p>
          <a:p>
            <a:pPr lvl="0"/>
            <a:r>
              <a:rPr lang="de-AT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Tierhaltung &amp; forensische Hippologie</a:t>
            </a:r>
          </a:p>
          <a:p>
            <a:pPr lvl="0"/>
            <a:r>
              <a:rPr lang="de-AT" sz="1400" dirty="0" smtClean="0">
                <a:solidFill>
                  <a:srgbClr val="FF0000"/>
                </a:solidFill>
              </a:rPr>
              <a:t>www.pferd.co.at</a:t>
            </a:r>
            <a:endParaRPr lang="de-DE" sz="1400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de-DE" altLang="de-DE" sz="1400" dirty="0" smtClean="0"/>
          </a:p>
          <a:p>
            <a:pPr eaLnBrk="1" hangingPunct="1">
              <a:lnSpc>
                <a:spcPct val="80000"/>
              </a:lnSpc>
            </a:pPr>
            <a:endParaRPr lang="de-DE" altLang="de-DE" sz="1400" dirty="0" smtClean="0"/>
          </a:p>
          <a:p>
            <a:pPr eaLnBrk="1" hangingPunct="1">
              <a:lnSpc>
                <a:spcPct val="80000"/>
              </a:lnSpc>
            </a:pPr>
            <a:endParaRPr lang="de-DE" altLang="de-DE" sz="1400" dirty="0" smtClean="0"/>
          </a:p>
        </p:txBody>
      </p:sp>
      <p:pic>
        <p:nvPicPr>
          <p:cNvPr id="6150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66688"/>
            <a:ext cx="8569325" cy="376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feld 9"/>
          <p:cNvSpPr txBox="1"/>
          <p:nvPr/>
        </p:nvSpPr>
        <p:spPr>
          <a:xfrm>
            <a:off x="611188" y="1700213"/>
            <a:ext cx="7848600" cy="20005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de-AT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Methodisches Training von </a:t>
            </a:r>
            <a:r>
              <a:rPr lang="de-AT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Pferden</a:t>
            </a:r>
          </a:p>
          <a:p>
            <a:pPr algn="ctr">
              <a:defRPr/>
            </a:pPr>
            <a:r>
              <a:rPr lang="de-AT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Stark gekürzte Fassung für Pro  PFERD </a:t>
            </a:r>
            <a:endParaRPr lang="de-DE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2000" smtClean="0"/>
              <a:t>Methodisches Training von Pferden</a:t>
            </a:r>
            <a:endParaRPr lang="de-DE" altLang="de-DE" sz="2000" smtClean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44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10245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1024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8C70AAB-2B6E-4028-92F2-ECDE1E35449E}" type="slidenum">
              <a:rPr lang="de-DE" altLang="de-DE" smtClean="0"/>
              <a:pPr eaLnBrk="1" hangingPunct="1"/>
              <a:t>2</a:t>
            </a:fld>
            <a:endParaRPr lang="de-DE" altLang="de-DE" smtClean="0"/>
          </a:p>
        </p:txBody>
      </p:sp>
      <p:sp>
        <p:nvSpPr>
          <p:cNvPr id="8" name="Nach oben gebogener Pfeil 7"/>
          <p:cNvSpPr/>
          <p:nvPr/>
        </p:nvSpPr>
        <p:spPr>
          <a:xfrm rot="10800000">
            <a:off x="3563938" y="2205038"/>
            <a:ext cx="819150" cy="1019175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11267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1126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5DCC456-230D-4612-924F-9966FA8F7454}" type="slidenum">
              <a:rPr lang="de-DE" altLang="de-DE" smtClean="0"/>
              <a:pPr eaLnBrk="1" hangingPunct="1"/>
              <a:t>3</a:t>
            </a:fld>
            <a:endParaRPr lang="de-DE" altLang="de-DE" smtClean="0"/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B9E5BB"/>
          </a:solidFill>
        </p:spPr>
        <p:txBody>
          <a:bodyPr/>
          <a:lstStyle/>
          <a:p>
            <a:pPr algn="ctr" eaLnBrk="1" hangingPunct="1"/>
            <a:r>
              <a:rPr lang="de-DE" altLang="de-DE" sz="3600" b="1" u="sng" smtClean="0">
                <a:solidFill>
                  <a:srgbClr val="FF3300"/>
                </a:solidFill>
              </a:rPr>
              <a:t>Trainierbar ist:</a:t>
            </a:r>
          </a:p>
          <a:p>
            <a:pPr eaLnBrk="1" hangingPunct="1"/>
            <a:r>
              <a:rPr lang="de-DE" altLang="de-DE" smtClean="0">
                <a:solidFill>
                  <a:srgbClr val="FF3300"/>
                </a:solidFill>
              </a:rPr>
              <a:t>&gt; Konstitution &gt; nur bedingt</a:t>
            </a:r>
          </a:p>
          <a:p>
            <a:pPr eaLnBrk="1" hangingPunct="1"/>
            <a:r>
              <a:rPr lang="de-DE" altLang="de-DE" smtClean="0">
                <a:solidFill>
                  <a:srgbClr val="FF3300"/>
                </a:solidFill>
              </a:rPr>
              <a:t>&gt; Kondition</a:t>
            </a:r>
          </a:p>
          <a:p>
            <a:pPr lvl="2" eaLnBrk="1" hangingPunct="1"/>
            <a:r>
              <a:rPr lang="de-AT" altLang="de-DE" smtClean="0">
                <a:solidFill>
                  <a:srgbClr val="FF3300"/>
                </a:solidFill>
              </a:rPr>
              <a:t>Knochen, Gelenke, Sehnen, Bänder, Hufe</a:t>
            </a:r>
            <a:endParaRPr lang="de-DE" altLang="de-DE" smtClean="0">
              <a:solidFill>
                <a:srgbClr val="FF3300"/>
              </a:solidFill>
            </a:endParaRPr>
          </a:p>
          <a:p>
            <a:pPr lvl="2" eaLnBrk="1" hangingPunct="1"/>
            <a:r>
              <a:rPr lang="de-DE" altLang="de-DE" smtClean="0">
                <a:solidFill>
                  <a:srgbClr val="FF3300"/>
                </a:solidFill>
              </a:rPr>
              <a:t>Muskulatur, Ansätze und Ursprünge</a:t>
            </a:r>
          </a:p>
          <a:p>
            <a:pPr lvl="2" eaLnBrk="1" hangingPunct="1"/>
            <a:r>
              <a:rPr lang="de-DE" altLang="de-DE" smtClean="0">
                <a:solidFill>
                  <a:srgbClr val="FF3300"/>
                </a:solidFill>
              </a:rPr>
              <a:t>Herz-Kreislauf- Lungensystem, Blutspeicher</a:t>
            </a:r>
          </a:p>
          <a:p>
            <a:pPr lvl="2" eaLnBrk="1" hangingPunct="1"/>
            <a:r>
              <a:rPr lang="de-DE" altLang="de-DE" smtClean="0">
                <a:solidFill>
                  <a:srgbClr val="FF3300"/>
                </a:solidFill>
              </a:rPr>
              <a:t>Nervenkostüm</a:t>
            </a:r>
          </a:p>
          <a:p>
            <a:pPr lvl="2" eaLnBrk="1" hangingPunct="1"/>
            <a:r>
              <a:rPr lang="de-DE" altLang="de-DE" smtClean="0">
                <a:solidFill>
                  <a:srgbClr val="FF3300"/>
                </a:solidFill>
              </a:rPr>
              <a:t>Psyche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Inhaltsplatzhalter 4"/>
          <p:cNvGraphicFramePr>
            <a:graphicFrameLocks noGrp="1"/>
          </p:cNvGraphicFramePr>
          <p:nvPr>
            <p:ph/>
          </p:nvPr>
        </p:nvGraphicFramePr>
        <p:xfrm>
          <a:off x="457200" y="274638"/>
          <a:ext cx="8229600" cy="5851525"/>
        </p:xfrm>
        <a:graphic>
          <a:graphicData uri="http://schemas.openxmlformats.org/presentationml/2006/ole">
            <p:oleObj spid="_x0000_s1030" r:id="rId3" imgW="8230313" imgH="5852667" progId="Excel.Sheet.8">
              <p:embed/>
            </p:oleObj>
          </a:graphicData>
        </a:graphic>
      </p:graphicFrame>
      <p:sp>
        <p:nvSpPr>
          <p:cNvPr id="1027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102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F54860F-3343-4965-944E-7C3737A99741}" type="slidenum">
              <a:rPr lang="de-DE" altLang="de-DE" smtClean="0"/>
              <a:pPr eaLnBrk="1" hangingPunct="1"/>
              <a:t>4</a:t>
            </a:fld>
            <a:endParaRPr lang="de-DE" altLang="de-DE" smtClean="0"/>
          </a:p>
        </p:txBody>
      </p:sp>
      <p:sp>
        <p:nvSpPr>
          <p:cNvPr id="1029" name="Datumsplatzhalter 6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292" name="Datumsplatzhalter 4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12293" name="Fußzeilenplatzhalter 5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12294" name="Foliennummernplatzhalt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87EEFC4-BE30-429C-8C4D-2DC1C57AD7EA}" type="slidenum">
              <a:rPr lang="de-DE" altLang="de-DE" smtClean="0"/>
              <a:pPr eaLnBrk="1" hangingPunct="1"/>
              <a:t>5</a:t>
            </a:fld>
            <a:endParaRPr lang="de-DE" alt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14339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1434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FDFCCB7-8287-48B0-A286-BC681AAFDDE0}" type="slidenum">
              <a:rPr lang="de-DE" altLang="de-DE" smtClean="0"/>
              <a:pPr eaLnBrk="1" hangingPunct="1"/>
              <a:t>6</a:t>
            </a:fld>
            <a:endParaRPr lang="de-DE" altLang="de-DE" smtClean="0"/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B9E5BB"/>
          </a:solidFill>
        </p:spPr>
        <p:txBody>
          <a:bodyPr/>
          <a:lstStyle/>
          <a:p>
            <a:pPr eaLnBrk="1" hangingPunct="1"/>
            <a:r>
              <a:rPr lang="de-DE" altLang="de-DE" sz="3600" b="1" u="sng" smtClean="0">
                <a:solidFill>
                  <a:srgbClr val="FF3300"/>
                </a:solidFill>
              </a:rPr>
              <a:t>Trainingsvoraussetzungen PFERD</a:t>
            </a:r>
          </a:p>
          <a:p>
            <a:pPr lvl="1" eaLnBrk="1" hangingPunct="1"/>
            <a:endParaRPr lang="de-DE" altLang="de-DE" sz="3200" smtClean="0">
              <a:solidFill>
                <a:srgbClr val="FF3300"/>
              </a:solidFill>
            </a:endParaRPr>
          </a:p>
          <a:p>
            <a:pPr lvl="1" eaLnBrk="1" hangingPunct="1"/>
            <a:r>
              <a:rPr lang="de-DE" altLang="de-DE" sz="3200" smtClean="0">
                <a:solidFill>
                  <a:srgbClr val="FF3300"/>
                </a:solidFill>
              </a:rPr>
              <a:t>Körperliche und geistige Eignung</a:t>
            </a:r>
          </a:p>
          <a:p>
            <a:pPr lvl="1" eaLnBrk="1" hangingPunct="1"/>
            <a:r>
              <a:rPr lang="de-DE" altLang="de-DE" sz="3200" smtClean="0">
                <a:solidFill>
                  <a:srgbClr val="FF3300"/>
                </a:solidFill>
              </a:rPr>
              <a:t>Alter und Reife</a:t>
            </a:r>
          </a:p>
          <a:p>
            <a:pPr lvl="1" eaLnBrk="1" hangingPunct="1"/>
            <a:r>
              <a:rPr lang="de-DE" altLang="de-DE" sz="3200" smtClean="0">
                <a:solidFill>
                  <a:srgbClr val="FF3300"/>
                </a:solidFill>
              </a:rPr>
              <a:t>Gesundheit </a:t>
            </a:r>
            <a:r>
              <a:rPr lang="de-DE" altLang="de-DE" sz="3200" b="1" u="sng" smtClean="0">
                <a:solidFill>
                  <a:srgbClr val="FF3300"/>
                </a:solidFill>
              </a:rPr>
              <a:t>und</a:t>
            </a:r>
            <a:r>
              <a:rPr lang="de-DE" altLang="de-DE" sz="3200" smtClean="0">
                <a:solidFill>
                  <a:srgbClr val="FF3300"/>
                </a:solidFill>
              </a:rPr>
              <a:t> Fitness</a:t>
            </a:r>
          </a:p>
          <a:p>
            <a:pPr lvl="1" eaLnBrk="1" hangingPunct="1"/>
            <a:r>
              <a:rPr lang="de-DE" altLang="de-DE" sz="3200" smtClean="0">
                <a:solidFill>
                  <a:srgbClr val="FF3300"/>
                </a:solidFill>
              </a:rPr>
              <a:t>Nervliche Belastbarkeit</a:t>
            </a:r>
          </a:p>
          <a:p>
            <a:pPr lvl="1" eaLnBrk="1" hangingPunct="1"/>
            <a:endParaRPr lang="de-DE" altLang="de-DE" sz="3200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15363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1536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9A9D23B-6A8D-4896-A7EB-66F4EA8A51BB}" type="slidenum">
              <a:rPr lang="de-DE" altLang="de-DE" smtClean="0"/>
              <a:pPr eaLnBrk="1" hangingPunct="1"/>
              <a:t>7</a:t>
            </a:fld>
            <a:endParaRPr lang="de-DE" altLang="de-DE" smtClean="0"/>
          </a:p>
        </p:txBody>
      </p:sp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2000" smtClean="0"/>
              <a:t>Methodisches Training von  Pferden</a:t>
            </a:r>
          </a:p>
        </p:txBody>
      </p:sp>
      <p:sp>
        <p:nvSpPr>
          <p:cNvPr id="153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68413"/>
            <a:ext cx="8229600" cy="5040312"/>
          </a:xfrm>
          <a:solidFill>
            <a:srgbClr val="B9E5BB"/>
          </a:solidFill>
        </p:spPr>
        <p:txBody>
          <a:bodyPr/>
          <a:lstStyle/>
          <a:p>
            <a:pPr eaLnBrk="1" hangingPunct="1"/>
            <a:r>
              <a:rPr lang="de-DE" altLang="de-DE" sz="3600" b="1" u="sng" smtClean="0">
                <a:solidFill>
                  <a:srgbClr val="FF3300"/>
                </a:solidFill>
              </a:rPr>
              <a:t>Voraussetzungen für  TRAINER:</a:t>
            </a:r>
          </a:p>
          <a:p>
            <a:pPr lvl="1" eaLnBrk="1" hangingPunct="1"/>
            <a:r>
              <a:rPr lang="de-DE" altLang="de-DE" sz="3200" smtClean="0">
                <a:solidFill>
                  <a:srgbClr val="FF3300"/>
                </a:solidFill>
              </a:rPr>
              <a:t>Theoretisches Fachwissen</a:t>
            </a:r>
          </a:p>
          <a:p>
            <a:pPr lvl="1" eaLnBrk="1" hangingPunct="1"/>
            <a:r>
              <a:rPr lang="de-DE" altLang="de-DE" sz="3200" smtClean="0">
                <a:solidFill>
                  <a:srgbClr val="FF3300"/>
                </a:solidFill>
              </a:rPr>
              <a:t>Praktische Erfahrung</a:t>
            </a:r>
          </a:p>
          <a:p>
            <a:pPr lvl="1" eaLnBrk="1" hangingPunct="1"/>
            <a:r>
              <a:rPr lang="de-DE" altLang="de-DE" sz="3200" smtClean="0">
                <a:solidFill>
                  <a:srgbClr val="FF3300"/>
                </a:solidFill>
              </a:rPr>
              <a:t>Geduld</a:t>
            </a:r>
          </a:p>
          <a:p>
            <a:pPr lvl="1" eaLnBrk="1" hangingPunct="1"/>
            <a:r>
              <a:rPr lang="de-DE" altLang="de-DE" sz="3200" smtClean="0">
                <a:solidFill>
                  <a:srgbClr val="FF3300"/>
                </a:solidFill>
              </a:rPr>
              <a:t>Wertschätzender Umgang</a:t>
            </a:r>
          </a:p>
          <a:p>
            <a:pPr lvl="1" eaLnBrk="1" hangingPunct="1"/>
            <a:r>
              <a:rPr lang="de-DE" altLang="de-DE" sz="3200" smtClean="0">
                <a:solidFill>
                  <a:srgbClr val="FF3300"/>
                </a:solidFill>
              </a:rPr>
              <a:t>Zeit</a:t>
            </a:r>
          </a:p>
          <a:p>
            <a:pPr lvl="1" eaLnBrk="1" hangingPunct="1"/>
            <a:r>
              <a:rPr lang="de-DE" altLang="de-DE" sz="3200" smtClean="0">
                <a:solidFill>
                  <a:srgbClr val="FF3300"/>
                </a:solidFill>
              </a:rPr>
              <a:t>Fähigkeit zur Planung</a:t>
            </a:r>
          </a:p>
          <a:p>
            <a:pPr lvl="1" eaLnBrk="1" hangingPunct="1"/>
            <a:r>
              <a:rPr lang="de-AT" altLang="de-DE" sz="3200" smtClean="0">
                <a:solidFill>
                  <a:srgbClr val="FF3300"/>
                </a:solidFill>
              </a:rPr>
              <a:t>„horse – man /women“</a:t>
            </a:r>
            <a:endParaRPr lang="de-DE" altLang="de-DE" sz="3200" smtClean="0">
              <a:solidFill>
                <a:srgbClr val="FF3300"/>
              </a:solidFill>
            </a:endParaRPr>
          </a:p>
          <a:p>
            <a:pPr eaLnBrk="1" hangingPunct="1"/>
            <a:endParaRPr lang="de-DE" altLang="de-DE" sz="3600" b="1" u="sng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17411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1741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1569676-9647-4AB6-9FD9-A68BFBCC72F1}" type="slidenum">
              <a:rPr lang="de-DE" altLang="de-DE" smtClean="0"/>
              <a:pPr eaLnBrk="1" hangingPunct="1"/>
              <a:t>8</a:t>
            </a:fld>
            <a:endParaRPr lang="de-DE" altLang="de-DE" smtClean="0"/>
          </a:p>
        </p:txBody>
      </p:sp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B9E5BB"/>
          </a:solidFill>
        </p:spPr>
        <p:txBody>
          <a:bodyPr/>
          <a:lstStyle/>
          <a:p>
            <a:pPr algn="ctr" eaLnBrk="1" hangingPunct="1"/>
            <a:endParaRPr lang="de-DE" altLang="de-DE" sz="4000" b="1" smtClean="0"/>
          </a:p>
          <a:p>
            <a:pPr algn="ctr" eaLnBrk="1" hangingPunct="1"/>
            <a:r>
              <a:rPr lang="de-DE" altLang="de-DE" sz="4000" b="1" smtClean="0">
                <a:solidFill>
                  <a:srgbClr val="FF3300"/>
                </a:solidFill>
              </a:rPr>
              <a:t>AB – Trainieren</a:t>
            </a:r>
          </a:p>
          <a:p>
            <a:pPr algn="ctr" eaLnBrk="1" hangingPunct="1"/>
            <a:endParaRPr lang="de-DE" altLang="de-DE" smtClean="0">
              <a:solidFill>
                <a:srgbClr val="FF3300"/>
              </a:solidFill>
            </a:endParaRPr>
          </a:p>
          <a:p>
            <a:pPr algn="ctr" eaLnBrk="1" hangingPunct="1">
              <a:buFontTx/>
              <a:buNone/>
            </a:pPr>
            <a:r>
              <a:rPr lang="de-DE" altLang="de-DE" smtClean="0">
                <a:solidFill>
                  <a:srgbClr val="FF3300"/>
                </a:solidFill>
              </a:rPr>
              <a:t> ist ebenso wichtig wie </a:t>
            </a:r>
          </a:p>
          <a:p>
            <a:pPr algn="ctr" eaLnBrk="1" hangingPunct="1"/>
            <a:endParaRPr lang="de-DE" altLang="de-DE" smtClean="0">
              <a:solidFill>
                <a:srgbClr val="FF3300"/>
              </a:solidFill>
            </a:endParaRPr>
          </a:p>
          <a:p>
            <a:pPr algn="ctr" eaLnBrk="1" hangingPunct="1"/>
            <a:r>
              <a:rPr lang="de-DE" altLang="de-DE" sz="4000" b="1" smtClean="0">
                <a:solidFill>
                  <a:srgbClr val="FF3300"/>
                </a:solidFill>
              </a:rPr>
              <a:t>AUF - Trainieren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22531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2253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5B5F5CF-A3F6-408B-BDED-BFF7E508DD41}" type="slidenum">
              <a:rPr lang="de-DE" altLang="de-DE" smtClean="0"/>
              <a:pPr eaLnBrk="1" hangingPunct="1"/>
              <a:t>9</a:t>
            </a:fld>
            <a:endParaRPr lang="de-DE" altLang="de-DE" smtClean="0"/>
          </a:p>
        </p:txBody>
      </p:sp>
      <p:sp>
        <p:nvSpPr>
          <p:cNvPr id="225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22534" name="Rectangle 4"/>
          <p:cNvSpPr>
            <a:spLocks noGrp="1" noChangeArrowheads="1"/>
          </p:cNvSpPr>
          <p:nvPr>
            <p:ph type="body" idx="1"/>
          </p:nvPr>
        </p:nvSpPr>
        <p:spPr>
          <a:solidFill>
            <a:srgbClr val="B9E5BB"/>
          </a:solidFill>
        </p:spPr>
        <p:txBody>
          <a:bodyPr/>
          <a:lstStyle/>
          <a:p>
            <a:pPr algn="ctr" eaLnBrk="1" hangingPunct="1"/>
            <a:r>
              <a:rPr lang="de-DE" altLang="de-DE" sz="4000" b="1" u="sng" smtClean="0">
                <a:solidFill>
                  <a:srgbClr val="FF3300"/>
                </a:solidFill>
              </a:rPr>
              <a:t>3 Trainingsphasen</a:t>
            </a:r>
          </a:p>
          <a:p>
            <a:pPr eaLnBrk="1" hangingPunct="1"/>
            <a:endParaRPr lang="de-DE" altLang="de-DE" sz="4000" smtClean="0">
              <a:solidFill>
                <a:srgbClr val="FF3300"/>
              </a:solidFill>
            </a:endParaRPr>
          </a:p>
          <a:p>
            <a:pPr eaLnBrk="1" hangingPunct="1"/>
            <a:r>
              <a:rPr lang="de-DE" altLang="de-DE" smtClean="0">
                <a:solidFill>
                  <a:srgbClr val="FF3300"/>
                </a:solidFill>
              </a:rPr>
              <a:t>&gt; Anpassungstraining</a:t>
            </a:r>
          </a:p>
          <a:p>
            <a:pPr eaLnBrk="1" hangingPunct="1"/>
            <a:r>
              <a:rPr lang="de-DE" altLang="de-DE" smtClean="0">
                <a:solidFill>
                  <a:srgbClr val="FF3300"/>
                </a:solidFill>
              </a:rPr>
              <a:t>&gt; Krafttraining</a:t>
            </a:r>
          </a:p>
          <a:p>
            <a:pPr eaLnBrk="1" hangingPunct="1"/>
            <a:r>
              <a:rPr lang="de-DE" altLang="de-DE" smtClean="0">
                <a:solidFill>
                  <a:srgbClr val="FF3300"/>
                </a:solidFill>
              </a:rPr>
              <a:t>&gt; Ausdauertraining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2059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206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6732A4B-8831-42A3-A5A2-84CB2919AB3C}" type="slidenum">
              <a:rPr lang="de-DE" altLang="de-DE" smtClean="0"/>
              <a:pPr eaLnBrk="1" hangingPunct="1"/>
              <a:t>10</a:t>
            </a:fld>
            <a:endParaRPr lang="de-DE" altLang="de-DE" smtClean="0"/>
          </a:p>
        </p:txBody>
      </p:sp>
      <p:sp>
        <p:nvSpPr>
          <p:cNvPr id="20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graphicFrame>
        <p:nvGraphicFramePr>
          <p:cNvPr id="2" name="Diagramm 1"/>
          <p:cNvGraphicFramePr/>
          <p:nvPr/>
        </p:nvGraphicFramePr>
        <p:xfrm>
          <a:off x="323850" y="1125538"/>
          <a:ext cx="8424863" cy="4924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62" name="Text Box 16"/>
          <p:cNvSpPr txBox="1">
            <a:spLocks noChangeArrowheads="1"/>
          </p:cNvSpPr>
          <p:nvPr/>
        </p:nvSpPr>
        <p:spPr bwMode="auto">
          <a:xfrm>
            <a:off x="7143750" y="24399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8" name="Textfeld 7"/>
          <p:cNvSpPr txBox="1"/>
          <p:nvPr/>
        </p:nvSpPr>
        <p:spPr>
          <a:xfrm>
            <a:off x="1763713" y="3141663"/>
            <a:ext cx="26638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AT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Spezialtraining</a:t>
            </a:r>
            <a:endParaRPr lang="de-DE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de-AT" altLang="de-DE" smtClean="0">
                <a:solidFill>
                  <a:schemeClr val="bg1"/>
                </a:solidFill>
              </a:rPr>
              <a:t>Die alte Frage…..</a:t>
            </a:r>
            <a:endParaRPr lang="de-DE" altLang="de-DE" smtClean="0">
              <a:solidFill>
                <a:schemeClr val="bg1"/>
              </a:solidFill>
            </a:endParaRPr>
          </a:p>
        </p:txBody>
      </p:sp>
      <p:sp>
        <p:nvSpPr>
          <p:cNvPr id="23555" name="Inhaltsplatzhalter 6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de-AT" altLang="de-DE" b="1" dirty="0" smtClean="0">
                <a:solidFill>
                  <a:srgbClr val="FF0000"/>
                </a:solidFill>
              </a:rPr>
              <a:t>…ab welchem Alter des Pferdes kann/soll man Reiten und/oder Fahren ????</a:t>
            </a:r>
          </a:p>
          <a:p>
            <a:pPr>
              <a:buFontTx/>
              <a:buNone/>
            </a:pPr>
            <a:endParaRPr lang="de-AT" altLang="de-DE" b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de-AT" altLang="de-DE" dirty="0" smtClean="0"/>
              <a:t>Aufbau der Grundkondition ab </a:t>
            </a:r>
            <a:r>
              <a:rPr lang="de-AT" altLang="de-DE" dirty="0" smtClean="0"/>
              <a:t>3 - 4 </a:t>
            </a:r>
            <a:r>
              <a:rPr lang="de-AT" altLang="de-DE" dirty="0" smtClean="0"/>
              <a:t>a</a:t>
            </a:r>
          </a:p>
          <a:p>
            <a:pPr>
              <a:buFont typeface="Wingdings" pitchFamily="2" charset="2"/>
              <a:buChar char="Ø"/>
            </a:pPr>
            <a:r>
              <a:rPr lang="de-AT" altLang="de-DE" dirty="0" smtClean="0"/>
              <a:t>„Sportliche Arbeit“ ab vollendetem Zahnwechsel</a:t>
            </a:r>
          </a:p>
          <a:p>
            <a:pPr>
              <a:buFont typeface="Wingdings" pitchFamily="2" charset="2"/>
              <a:buChar char="Ø"/>
            </a:pPr>
            <a:r>
              <a:rPr lang="de-AT" altLang="de-DE" dirty="0" smtClean="0"/>
              <a:t>Höchstleistung ab 9./10. a</a:t>
            </a:r>
          </a:p>
          <a:p>
            <a:pPr>
              <a:buFont typeface="Wingdings" pitchFamily="2" charset="2"/>
              <a:buChar char="Ø"/>
            </a:pPr>
            <a:endParaRPr lang="de-DE" altLang="de-DE" dirty="0" smtClean="0"/>
          </a:p>
        </p:txBody>
      </p:sp>
      <p:sp>
        <p:nvSpPr>
          <p:cNvPr id="23556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23557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2355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E303621-FB43-4CFB-8997-5D1EAE2049ED}" type="slidenum">
              <a:rPr lang="de-DE" altLang="de-DE" smtClean="0"/>
              <a:pPr eaLnBrk="1" hangingPunct="1"/>
              <a:t>11</a:t>
            </a:fld>
            <a:endParaRPr lang="de-DE" alt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25603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2560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531125F-5721-4B7D-BAC0-426FE6694D6A}" type="slidenum">
              <a:rPr lang="de-DE" altLang="de-DE" smtClean="0"/>
              <a:pPr eaLnBrk="1" hangingPunct="1"/>
              <a:t>12</a:t>
            </a:fld>
            <a:endParaRPr lang="de-DE" altLang="de-DE" smtClean="0"/>
          </a:p>
        </p:txBody>
      </p:sp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25606" name="Rectangle 4"/>
          <p:cNvSpPr>
            <a:spLocks noGrp="1" noChangeArrowheads="1"/>
          </p:cNvSpPr>
          <p:nvPr>
            <p:ph type="body" idx="1"/>
          </p:nvPr>
        </p:nvSpPr>
        <p:spPr>
          <a:solidFill>
            <a:srgbClr val="B9E5BB"/>
          </a:solidFill>
        </p:spPr>
        <p:txBody>
          <a:bodyPr/>
          <a:lstStyle/>
          <a:p>
            <a:pPr eaLnBrk="1" hangingPunct="1"/>
            <a:r>
              <a:rPr lang="de-DE" altLang="de-DE" sz="4000" b="1" u="sng" dirty="0" smtClean="0">
                <a:solidFill>
                  <a:srgbClr val="FF3300"/>
                </a:solidFill>
              </a:rPr>
              <a:t>I. Anpassungstraining</a:t>
            </a:r>
          </a:p>
          <a:p>
            <a:pPr eaLnBrk="1" hangingPunct="1">
              <a:buFontTx/>
              <a:buNone/>
            </a:pPr>
            <a:endParaRPr lang="de-DE" altLang="de-DE" sz="4000" b="1" u="sng" dirty="0" smtClean="0">
              <a:solidFill>
                <a:srgbClr val="FF3300"/>
              </a:solidFill>
            </a:endParaRPr>
          </a:p>
          <a:p>
            <a:pPr eaLnBrk="1" hangingPunct="1"/>
            <a:r>
              <a:rPr lang="de-DE" altLang="de-DE" dirty="0" smtClean="0">
                <a:solidFill>
                  <a:srgbClr val="FF3300"/>
                </a:solidFill>
              </a:rPr>
              <a:t>Beginn: ab 3 ½ Jahren und später</a:t>
            </a:r>
          </a:p>
          <a:p>
            <a:pPr eaLnBrk="1" hangingPunct="1"/>
            <a:r>
              <a:rPr lang="de-DE" altLang="de-DE" dirty="0" smtClean="0">
                <a:solidFill>
                  <a:srgbClr val="FF3300"/>
                </a:solidFill>
              </a:rPr>
              <a:t>Dauer: 6 -12 Monate</a:t>
            </a:r>
          </a:p>
          <a:p>
            <a:pPr eaLnBrk="1" hangingPunct="1"/>
            <a:r>
              <a:rPr lang="de-DE" altLang="de-DE" dirty="0" smtClean="0">
                <a:solidFill>
                  <a:srgbClr val="FF3300"/>
                </a:solidFill>
              </a:rPr>
              <a:t>Zielorgane: Knochen, Gelenke, Sehnen,</a:t>
            </a:r>
          </a:p>
          <a:p>
            <a:pPr lvl="4" eaLnBrk="1" hangingPunct="1">
              <a:buFontTx/>
              <a:buNone/>
            </a:pPr>
            <a:r>
              <a:rPr lang="de-DE" altLang="de-DE" dirty="0" smtClean="0">
                <a:solidFill>
                  <a:srgbClr val="FF3300"/>
                </a:solidFill>
              </a:rPr>
              <a:t>          </a:t>
            </a:r>
            <a:r>
              <a:rPr lang="de-DE" altLang="de-DE" sz="3200" dirty="0" smtClean="0">
                <a:solidFill>
                  <a:srgbClr val="FF3300"/>
                </a:solidFill>
              </a:rPr>
              <a:t>Bänder, Hufe, Muskelansätze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26627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2662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B3F9E0E-E8F8-4690-AABF-B398141B502C}" type="slidenum">
              <a:rPr lang="de-DE" altLang="de-DE" smtClean="0"/>
              <a:pPr eaLnBrk="1" hangingPunct="1"/>
              <a:t>13</a:t>
            </a:fld>
            <a:endParaRPr lang="de-DE" altLang="de-DE" smtClean="0"/>
          </a:p>
        </p:txBody>
      </p:sp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B9E5BB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de-DE" sz="4000" b="1" u="sng" smtClean="0">
                <a:solidFill>
                  <a:srgbClr val="FF3300"/>
                </a:solidFill>
              </a:rPr>
              <a:t>I. Anpassungstraining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b="1" smtClean="0">
                <a:solidFill>
                  <a:srgbClr val="FF3300"/>
                </a:solidFill>
              </a:rPr>
              <a:t>Trainingsziel: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altLang="de-DE" smtClean="0">
                <a:solidFill>
                  <a:srgbClr val="FF3300"/>
                </a:solidFill>
              </a:rPr>
              <a:t>*Anpassung des Bewegungsapparates an die erforderliche Belastung &gt; Hufmechanismus &lt; Hufkapselvibrationen;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altLang="de-DE" smtClean="0">
                <a:solidFill>
                  <a:srgbClr val="FF3300"/>
                </a:solidFill>
              </a:rPr>
              <a:t>*Kräftigung der Sehnen – und Bandansätze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altLang="de-DE" smtClean="0">
                <a:solidFill>
                  <a:srgbClr val="FF3300"/>
                </a:solidFill>
              </a:rPr>
              <a:t>   an den Knochen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altLang="de-DE" smtClean="0">
                <a:solidFill>
                  <a:srgbClr val="FF3300"/>
                </a:solidFill>
              </a:rPr>
              <a:t>*Stärkung der Gelenkskapseln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27651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2765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D47D38F-E4CE-4DE2-91E7-C1EAE002183C}" type="slidenum">
              <a:rPr lang="de-DE" altLang="de-DE" smtClean="0"/>
              <a:pPr eaLnBrk="1" hangingPunct="1"/>
              <a:t>14</a:t>
            </a:fld>
            <a:endParaRPr lang="de-DE" altLang="de-DE" smtClean="0"/>
          </a:p>
        </p:txBody>
      </p:sp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2765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B9E5BB"/>
          </a:solidFill>
        </p:spPr>
        <p:txBody>
          <a:bodyPr/>
          <a:lstStyle/>
          <a:p>
            <a:pPr eaLnBrk="1" hangingPunct="1"/>
            <a:r>
              <a:rPr lang="de-DE" altLang="de-DE" sz="4000" b="1" u="sng" smtClean="0">
                <a:solidFill>
                  <a:srgbClr val="FF3300"/>
                </a:solidFill>
              </a:rPr>
              <a:t>I. Anpassungstraining:</a:t>
            </a:r>
          </a:p>
          <a:p>
            <a:pPr eaLnBrk="1" hangingPunct="1"/>
            <a:r>
              <a:rPr lang="de-DE" altLang="de-DE" b="1" u="sng" smtClean="0">
                <a:solidFill>
                  <a:srgbClr val="FF3300"/>
                </a:solidFill>
              </a:rPr>
              <a:t>Arbeit:</a:t>
            </a:r>
          </a:p>
          <a:p>
            <a:pPr eaLnBrk="1" hangingPunct="1"/>
            <a:r>
              <a:rPr lang="de-DE" altLang="de-DE" smtClean="0">
                <a:solidFill>
                  <a:srgbClr val="FF3300"/>
                </a:solidFill>
              </a:rPr>
              <a:t>Geraderichten und Biegen (natürliche Schiefe korrigieren)</a:t>
            </a:r>
          </a:p>
          <a:p>
            <a:pPr eaLnBrk="1" hangingPunct="1"/>
            <a:r>
              <a:rPr lang="de-DE" altLang="de-DE" smtClean="0">
                <a:solidFill>
                  <a:srgbClr val="FF3300"/>
                </a:solidFill>
              </a:rPr>
              <a:t>Trittsicherheit erhöhen &gt; Ausritte, Joggen</a:t>
            </a:r>
          </a:p>
          <a:p>
            <a:pPr eaLnBrk="1" hangingPunct="1"/>
            <a:r>
              <a:rPr lang="de-DE" altLang="de-DE" smtClean="0">
                <a:solidFill>
                  <a:srgbClr val="FF3300"/>
                </a:solidFill>
              </a:rPr>
              <a:t>Konzentrationsfähigkeit erhöhen: Wald, Kegel, Labyrinth</a:t>
            </a:r>
            <a:endParaRPr lang="de-DE" altLang="de-DE" sz="4400" smtClean="0">
              <a:solidFill>
                <a:srgbClr val="FF3300"/>
              </a:solidFill>
            </a:endParaRPr>
          </a:p>
          <a:p>
            <a:pPr lvl="4" eaLnBrk="1" hangingPunct="1">
              <a:buFontTx/>
              <a:buNone/>
            </a:pPr>
            <a:endParaRPr lang="de-DE" altLang="de-DE" sz="3200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28675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2867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78B9C61-87D3-4527-8343-0FB063E55B29}" type="slidenum">
              <a:rPr lang="de-DE" altLang="de-DE" smtClean="0"/>
              <a:pPr eaLnBrk="1" hangingPunct="1"/>
              <a:t>15</a:t>
            </a:fld>
            <a:endParaRPr lang="de-DE" altLang="de-DE" smtClean="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B9E5BB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de-DE" sz="4000" b="1" u="sng" smtClean="0">
                <a:solidFill>
                  <a:srgbClr val="FF3300"/>
                </a:solidFill>
              </a:rPr>
              <a:t>I. Anpassungstraining: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b="1" u="sng" smtClean="0">
                <a:solidFill>
                  <a:srgbClr val="FF3300"/>
                </a:solidFill>
              </a:rPr>
              <a:t>Fehler: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400" smtClean="0">
                <a:solidFill>
                  <a:srgbClr val="FF3300"/>
                </a:solidFill>
              </a:rPr>
              <a:t>Arbeit bis zur körperlichen/geistigen/psychischen Erschöpfung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400" smtClean="0">
                <a:solidFill>
                  <a:srgbClr val="FF3300"/>
                </a:solidFill>
              </a:rPr>
              <a:t>Zu kurz bemessene Phase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400" smtClean="0">
                <a:solidFill>
                  <a:srgbClr val="FF3300"/>
                </a:solidFill>
              </a:rPr>
              <a:t>Schlecht passende Ausrüstung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400" smtClean="0">
                <a:solidFill>
                  <a:srgbClr val="FF3300"/>
                </a:solidFill>
              </a:rPr>
              <a:t>Zeitdruck speziell bei Nachsorge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400" smtClean="0">
                <a:solidFill>
                  <a:srgbClr val="FF3300"/>
                </a:solidFill>
              </a:rPr>
              <a:t>Unzureichende oder falsche Fütterung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400" smtClean="0">
                <a:solidFill>
                  <a:srgbClr val="FF3300"/>
                </a:solidFill>
              </a:rPr>
              <a:t>Schlechter Hufbeschlag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400" smtClean="0">
                <a:solidFill>
                  <a:srgbClr val="FF3300"/>
                </a:solidFill>
              </a:rPr>
              <a:t>Zu geringe Wasseraufnahme</a:t>
            </a:r>
          </a:p>
          <a:p>
            <a:pPr lvl="4" eaLnBrk="1" hangingPunct="1">
              <a:lnSpc>
                <a:spcPct val="90000"/>
              </a:lnSpc>
              <a:buFontTx/>
              <a:buNone/>
            </a:pPr>
            <a:endParaRPr lang="de-DE" altLang="de-DE" sz="2400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34819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3482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1ECB70D-90DC-476E-8DEE-888A5B24B5FB}" type="slidenum">
              <a:rPr lang="de-DE" altLang="de-DE" smtClean="0"/>
              <a:pPr eaLnBrk="1" hangingPunct="1"/>
              <a:t>16</a:t>
            </a:fld>
            <a:endParaRPr lang="de-DE" altLang="de-DE" smtClean="0"/>
          </a:p>
        </p:txBody>
      </p:sp>
      <p:sp>
        <p:nvSpPr>
          <p:cNvPr id="3482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B9E5BB"/>
          </a:solidFill>
        </p:spPr>
        <p:txBody>
          <a:bodyPr/>
          <a:lstStyle/>
          <a:p>
            <a:pPr eaLnBrk="1" hangingPunct="1"/>
            <a:r>
              <a:rPr lang="de-DE" altLang="de-DE" sz="4000" b="1" u="sng" smtClean="0">
                <a:solidFill>
                  <a:srgbClr val="FF3300"/>
                </a:solidFill>
              </a:rPr>
              <a:t>I. Anpassungstraining:</a:t>
            </a:r>
          </a:p>
          <a:p>
            <a:pPr eaLnBrk="1" hangingPunct="1"/>
            <a:r>
              <a:rPr lang="de-DE" altLang="de-DE" b="1" u="sng" smtClean="0">
                <a:solidFill>
                  <a:srgbClr val="FF3300"/>
                </a:solidFill>
              </a:rPr>
              <a:t>Fehlerdiagnostik:</a:t>
            </a:r>
          </a:p>
          <a:p>
            <a:pPr eaLnBrk="1" hangingPunct="1"/>
            <a:r>
              <a:rPr lang="de-DE" altLang="de-DE" sz="2400" smtClean="0">
                <a:solidFill>
                  <a:srgbClr val="FF3300"/>
                </a:solidFill>
              </a:rPr>
              <a:t>Freude an der Arbeit geht verloren</a:t>
            </a:r>
          </a:p>
          <a:p>
            <a:pPr eaLnBrk="1" hangingPunct="1"/>
            <a:r>
              <a:rPr lang="de-DE" altLang="de-DE" sz="2400" smtClean="0">
                <a:solidFill>
                  <a:srgbClr val="FF3300"/>
                </a:solidFill>
              </a:rPr>
              <a:t>Zunehmende Nervosität</a:t>
            </a:r>
          </a:p>
          <a:p>
            <a:pPr eaLnBrk="1" hangingPunct="1"/>
            <a:r>
              <a:rPr lang="de-DE" altLang="de-DE" sz="2400" smtClean="0">
                <a:solidFill>
                  <a:srgbClr val="FF3300"/>
                </a:solidFill>
              </a:rPr>
              <a:t>Fressunlust</a:t>
            </a:r>
          </a:p>
          <a:p>
            <a:pPr eaLnBrk="1" hangingPunct="1"/>
            <a:r>
              <a:rPr lang="de-DE" altLang="de-DE" sz="2400" smtClean="0">
                <a:solidFill>
                  <a:srgbClr val="FF3300"/>
                </a:solidFill>
              </a:rPr>
              <a:t>Widersetzlichkeit beim Satteln / Aufschirren</a:t>
            </a:r>
          </a:p>
          <a:p>
            <a:pPr eaLnBrk="1" hangingPunct="1"/>
            <a:r>
              <a:rPr lang="de-DE" altLang="de-DE" sz="2400" smtClean="0">
                <a:solidFill>
                  <a:srgbClr val="FF3300"/>
                </a:solidFill>
              </a:rPr>
              <a:t>Taktfehler in den GGA speziell im Schritt</a:t>
            </a:r>
          </a:p>
          <a:p>
            <a:pPr eaLnBrk="1" hangingPunct="1"/>
            <a:r>
              <a:rPr lang="de-DE" altLang="de-DE" sz="2400" smtClean="0">
                <a:solidFill>
                  <a:srgbClr val="FF3300"/>
                </a:solidFill>
              </a:rPr>
              <a:t>Triggerpoints / Hot Spots</a:t>
            </a:r>
          </a:p>
          <a:p>
            <a:pPr eaLnBrk="1" hangingPunct="1"/>
            <a:r>
              <a:rPr lang="de-DE" altLang="de-DE" sz="2400" smtClean="0">
                <a:solidFill>
                  <a:srgbClr val="FF3300"/>
                </a:solidFill>
              </a:rPr>
              <a:t>„Angelaufene“ Beine</a:t>
            </a:r>
          </a:p>
          <a:p>
            <a:pPr eaLnBrk="1" hangingPunct="1"/>
            <a:endParaRPr lang="de-DE" altLang="de-DE" sz="2400" smtClean="0">
              <a:solidFill>
                <a:srgbClr val="FF3300"/>
              </a:solidFill>
            </a:endParaRPr>
          </a:p>
          <a:p>
            <a:pPr lvl="4" eaLnBrk="1" hangingPunct="1">
              <a:buFontTx/>
              <a:buNone/>
            </a:pPr>
            <a:endParaRPr lang="de-DE" altLang="de-DE" sz="2400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35843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3584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4D05FC5-ABDD-4DC3-A9C1-D8982599A855}" type="slidenum">
              <a:rPr lang="de-DE" altLang="de-DE" smtClean="0"/>
              <a:pPr eaLnBrk="1" hangingPunct="1"/>
              <a:t>17</a:t>
            </a:fld>
            <a:endParaRPr lang="de-DE" altLang="de-DE" smtClean="0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B9E5BB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de-DE" sz="4000" b="1" u="sng" smtClean="0">
                <a:solidFill>
                  <a:srgbClr val="FF3300"/>
                </a:solidFill>
              </a:rPr>
              <a:t>I. Anpassungstraining: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b="1" smtClean="0">
                <a:solidFill>
                  <a:srgbClr val="FF3300"/>
                </a:solidFill>
              </a:rPr>
              <a:t>Besonders zu beachten: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3300"/>
                </a:solidFill>
              </a:rPr>
              <a:t>Gute Nachsorge: Beine, Lade, Geschirr- u. Sattellage, Ansatz.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3300"/>
                </a:solidFill>
              </a:rPr>
              <a:t>Optimaler Hufbeschlag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3300"/>
                </a:solidFill>
              </a:rPr>
              <a:t>Verd. Eiweiß: verd. Energie = max. 5.5 : 1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3300"/>
                </a:solidFill>
              </a:rPr>
              <a:t>Mineralstoffe, Vitamine, Spurenelemente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3300"/>
                </a:solidFill>
              </a:rPr>
              <a:t>Zeolith (Si2O)  </a:t>
            </a:r>
          </a:p>
          <a:p>
            <a:pPr lvl="4" eaLnBrk="1" hangingPunct="1">
              <a:lnSpc>
                <a:spcPct val="90000"/>
              </a:lnSpc>
              <a:buFontTx/>
              <a:buNone/>
            </a:pPr>
            <a:endParaRPr lang="de-DE" altLang="de-DE" sz="2400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36867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3686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1905D11-8369-492A-A9F5-63ABEA8B82C0}" type="slidenum">
              <a:rPr lang="de-DE" altLang="de-DE" smtClean="0"/>
              <a:pPr eaLnBrk="1" hangingPunct="1"/>
              <a:t>18</a:t>
            </a:fld>
            <a:endParaRPr lang="de-DE" altLang="de-DE" smtClean="0"/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B9E5BB"/>
          </a:solidFill>
        </p:spPr>
        <p:txBody>
          <a:bodyPr/>
          <a:lstStyle/>
          <a:p>
            <a:pPr eaLnBrk="1" hangingPunct="1"/>
            <a:r>
              <a:rPr lang="de-DE" altLang="de-DE" sz="2400" b="1" u="sng" dirty="0" smtClean="0">
                <a:solidFill>
                  <a:srgbClr val="FF3300"/>
                </a:solidFill>
              </a:rPr>
              <a:t>I. Anpassungstraining beendet mit  5 - </a:t>
            </a:r>
            <a:r>
              <a:rPr lang="de-DE" altLang="de-DE" sz="2400" b="1" u="sng" dirty="0" smtClean="0">
                <a:solidFill>
                  <a:srgbClr val="FF3300"/>
                </a:solidFill>
              </a:rPr>
              <a:t> </a:t>
            </a:r>
            <a:r>
              <a:rPr lang="de-DE" altLang="de-DE" sz="2400" b="1" u="sng" dirty="0" smtClean="0">
                <a:solidFill>
                  <a:srgbClr val="FF3300"/>
                </a:solidFill>
              </a:rPr>
              <a:t>6</a:t>
            </a:r>
            <a:r>
              <a:rPr lang="de-DE" altLang="de-DE" sz="2400" b="1" u="sng" dirty="0" smtClean="0">
                <a:solidFill>
                  <a:srgbClr val="FF3300"/>
                </a:solidFill>
              </a:rPr>
              <a:t>  </a:t>
            </a:r>
            <a:r>
              <a:rPr lang="de-DE" altLang="de-DE" sz="2400" b="1" u="sng" dirty="0" smtClean="0">
                <a:solidFill>
                  <a:srgbClr val="FF3300"/>
                </a:solidFill>
              </a:rPr>
              <a:t>Jahren:</a:t>
            </a:r>
          </a:p>
          <a:p>
            <a:pPr eaLnBrk="1" hangingPunct="1"/>
            <a:r>
              <a:rPr lang="de-DE" altLang="de-DE" sz="2000" dirty="0" smtClean="0">
                <a:solidFill>
                  <a:srgbClr val="FF3300"/>
                </a:solidFill>
              </a:rPr>
              <a:t>Pferd muss in allen drei GGA und beim RR </a:t>
            </a:r>
            <a:r>
              <a:rPr lang="de-DE" altLang="de-DE" sz="2000" dirty="0" err="1" smtClean="0">
                <a:solidFill>
                  <a:srgbClr val="FF3300"/>
                </a:solidFill>
              </a:rPr>
              <a:t>taktrein</a:t>
            </a:r>
            <a:r>
              <a:rPr lang="de-DE" altLang="de-DE" sz="2000" dirty="0" smtClean="0">
                <a:solidFill>
                  <a:srgbClr val="FF3300"/>
                </a:solidFill>
              </a:rPr>
              <a:t> und Raumgriff arbeiten</a:t>
            </a:r>
          </a:p>
          <a:p>
            <a:pPr eaLnBrk="1" hangingPunct="1"/>
            <a:r>
              <a:rPr lang="de-DE" altLang="de-DE" sz="2000" dirty="0" smtClean="0">
                <a:solidFill>
                  <a:srgbClr val="FF3300"/>
                </a:solidFill>
              </a:rPr>
              <a:t>Pferd muss freudig vorwärts gehen und sich vor der LWS beiderseits gleich biegen</a:t>
            </a:r>
          </a:p>
          <a:p>
            <a:pPr eaLnBrk="1" hangingPunct="1"/>
            <a:r>
              <a:rPr lang="de-DE" altLang="de-DE" sz="2000" dirty="0" smtClean="0">
                <a:solidFill>
                  <a:srgbClr val="FF3300"/>
                </a:solidFill>
              </a:rPr>
              <a:t>Pferd muss seinen Schwerpunkt unter dem Sattel/ vor dem Wagen gefunden haben</a:t>
            </a:r>
          </a:p>
          <a:p>
            <a:pPr eaLnBrk="1" hangingPunct="1"/>
            <a:r>
              <a:rPr lang="de-DE" altLang="de-DE" sz="2000" dirty="0" smtClean="0">
                <a:solidFill>
                  <a:srgbClr val="FF3300"/>
                </a:solidFill>
              </a:rPr>
              <a:t>Pferd muss Balance und Gleichgewicht haben</a:t>
            </a:r>
          </a:p>
          <a:p>
            <a:pPr eaLnBrk="1" hangingPunct="1"/>
            <a:r>
              <a:rPr lang="de-DE" altLang="de-DE" sz="2000" dirty="0" smtClean="0">
                <a:solidFill>
                  <a:srgbClr val="FF3300"/>
                </a:solidFill>
              </a:rPr>
              <a:t>Pferd muss </a:t>
            </a:r>
            <a:r>
              <a:rPr lang="de-DE" altLang="de-DE" sz="2000" u="sng" dirty="0" smtClean="0">
                <a:solidFill>
                  <a:srgbClr val="FF3300"/>
                </a:solidFill>
              </a:rPr>
              <a:t>ansatzweise</a:t>
            </a:r>
            <a:r>
              <a:rPr lang="de-DE" altLang="de-DE" sz="2000" dirty="0" smtClean="0">
                <a:solidFill>
                  <a:srgbClr val="FF3300"/>
                </a:solidFill>
              </a:rPr>
              <a:t> relative Aufrichtung und </a:t>
            </a:r>
            <a:r>
              <a:rPr lang="de-DE" altLang="de-DE" sz="2000" dirty="0" err="1" smtClean="0">
                <a:solidFill>
                  <a:srgbClr val="FF3300"/>
                </a:solidFill>
              </a:rPr>
              <a:t>Beizäumung</a:t>
            </a:r>
            <a:r>
              <a:rPr lang="de-DE" altLang="de-DE" sz="2000" dirty="0" smtClean="0">
                <a:solidFill>
                  <a:srgbClr val="FF3300"/>
                </a:solidFill>
              </a:rPr>
              <a:t> zeigen</a:t>
            </a:r>
          </a:p>
          <a:p>
            <a:pPr eaLnBrk="1" hangingPunct="1"/>
            <a:r>
              <a:rPr lang="de-AT" altLang="de-DE" sz="2000" dirty="0" smtClean="0">
                <a:solidFill>
                  <a:srgbClr val="FF3300"/>
                </a:solidFill>
              </a:rPr>
              <a:t>Pferde ohne  korrektem Anpassungstraining bleiben ein Leben lang weich und verletzungsanfällig</a:t>
            </a:r>
            <a:endParaRPr lang="de-DE" altLang="de-DE" sz="2000" dirty="0" smtClean="0">
              <a:solidFill>
                <a:srgbClr val="FF3300"/>
              </a:solidFill>
            </a:endParaRPr>
          </a:p>
          <a:p>
            <a:pPr lvl="4" eaLnBrk="1" hangingPunct="1">
              <a:buFontTx/>
              <a:buNone/>
            </a:pPr>
            <a:endParaRPr lang="de-DE" altLang="de-DE" sz="2400" dirty="0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/>
      <p:bldP spid="7065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38915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3891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0680F9F-3701-465E-B8CB-9A29C41C89A0}" type="slidenum">
              <a:rPr lang="de-DE" altLang="de-DE" smtClean="0"/>
              <a:pPr eaLnBrk="1" hangingPunct="1"/>
              <a:t>19</a:t>
            </a:fld>
            <a:endParaRPr lang="de-DE" altLang="de-DE" smtClean="0"/>
          </a:p>
        </p:txBody>
      </p:sp>
      <p:sp>
        <p:nvSpPr>
          <p:cNvPr id="3891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00"/>
          </a:solidFill>
          <a:ln>
            <a:solidFill>
              <a:srgbClr val="B9E5BB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de-DE" altLang="de-DE" b="1" u="sng" smtClean="0">
                <a:solidFill>
                  <a:srgbClr val="FF3300"/>
                </a:solidFill>
              </a:rPr>
              <a:t>II.Krafttraining</a:t>
            </a:r>
          </a:p>
          <a:p>
            <a:pPr eaLnBrk="1" hangingPunct="1">
              <a:buFontTx/>
              <a:buNone/>
            </a:pPr>
            <a:endParaRPr lang="de-DE" altLang="de-DE" b="1" u="sng" smtClean="0">
              <a:solidFill>
                <a:srgbClr val="FF3300"/>
              </a:solidFill>
            </a:endParaRPr>
          </a:p>
          <a:p>
            <a:pPr eaLnBrk="1" hangingPunct="1"/>
            <a:r>
              <a:rPr lang="de-DE" altLang="de-DE" smtClean="0">
                <a:solidFill>
                  <a:srgbClr val="FF3300"/>
                </a:solidFill>
              </a:rPr>
              <a:t>Beginn: im Anschluss an die Phase I,</a:t>
            </a:r>
          </a:p>
          <a:p>
            <a:pPr eaLnBrk="1" hangingPunct="1">
              <a:buFontTx/>
              <a:buNone/>
            </a:pPr>
            <a:r>
              <a:rPr lang="de-DE" altLang="de-DE" smtClean="0">
                <a:solidFill>
                  <a:srgbClr val="FF3300"/>
                </a:solidFill>
              </a:rPr>
              <a:t>	nicht vor dem 4.Lebensjahr</a:t>
            </a:r>
          </a:p>
          <a:p>
            <a:pPr eaLnBrk="1" hangingPunct="1"/>
            <a:r>
              <a:rPr lang="de-DE" altLang="de-DE" smtClean="0">
                <a:solidFill>
                  <a:srgbClr val="FF3300"/>
                </a:solidFill>
              </a:rPr>
              <a:t>Dauer: mindestens 4 bis 8 Wochen</a:t>
            </a:r>
          </a:p>
          <a:p>
            <a:pPr eaLnBrk="1" hangingPunct="1"/>
            <a:r>
              <a:rPr lang="de-DE" altLang="de-DE" smtClean="0">
                <a:solidFill>
                  <a:srgbClr val="FF3300"/>
                </a:solidFill>
              </a:rPr>
              <a:t>Zielorgane: Muskulatur und periphere Blut-gefäße</a:t>
            </a:r>
          </a:p>
          <a:p>
            <a:pPr eaLnBrk="1" hangingPunct="1">
              <a:buFontTx/>
              <a:buNone/>
            </a:pPr>
            <a:endParaRPr lang="de-DE" altLang="de-DE" smtClean="0">
              <a:solidFill>
                <a:srgbClr val="FF3300"/>
              </a:solidFill>
            </a:endParaRPr>
          </a:p>
          <a:p>
            <a:pPr eaLnBrk="1" hangingPunct="1">
              <a:buFontTx/>
              <a:buNone/>
            </a:pPr>
            <a:endParaRPr lang="de-DE" alt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39939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3994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76B271B-9894-4278-B146-0209519045E5}" type="slidenum">
              <a:rPr lang="de-DE" altLang="de-DE" smtClean="0"/>
              <a:pPr eaLnBrk="1" hangingPunct="1"/>
              <a:t>20</a:t>
            </a:fld>
            <a:endParaRPr lang="de-DE" altLang="de-DE" smtClean="0"/>
          </a:p>
        </p:txBody>
      </p:sp>
      <p:sp>
        <p:nvSpPr>
          <p:cNvPr id="3994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3994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00"/>
          </a:solidFill>
          <a:ln>
            <a:solidFill>
              <a:srgbClr val="B9E5BB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de-DE" b="1" u="sng" smtClean="0">
                <a:solidFill>
                  <a:srgbClr val="FF3300"/>
                </a:solidFill>
              </a:rPr>
              <a:t>II.Krafttraining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b="1" smtClean="0">
                <a:solidFill>
                  <a:srgbClr val="FF3300"/>
                </a:solidFill>
              </a:rPr>
              <a:t>Trainingsziel: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3300"/>
                </a:solidFill>
              </a:rPr>
              <a:t>Zuwachs von Muskulatur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3300"/>
                </a:solidFill>
              </a:rPr>
              <a:t>Gute Durchblutung der Muskeln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3300"/>
                </a:solidFill>
              </a:rPr>
              <a:t>Erhöhung der Muskelkraft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3300"/>
                </a:solidFill>
              </a:rPr>
              <a:t>Erhöhung der Kontraktionsgeschwindig-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altLang="de-DE" smtClean="0">
                <a:solidFill>
                  <a:srgbClr val="FF3300"/>
                </a:solidFill>
              </a:rPr>
              <a:t>	keit bei erhaltener Koordination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3300"/>
                </a:solidFill>
              </a:rPr>
              <a:t>Korrekte Bemuskelung &gt; „Schönheit“</a:t>
            </a:r>
          </a:p>
          <a:p>
            <a:pPr eaLnBrk="1" hangingPunct="1">
              <a:lnSpc>
                <a:spcPct val="90000"/>
              </a:lnSpc>
            </a:pPr>
            <a:endParaRPr lang="de-DE" altLang="de-DE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e-DE" altLang="de-DE" b="1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e-DE" alt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40963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4096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8D112C5-5EC9-40B3-B6A8-8918B9CC2A02}" type="slidenum">
              <a:rPr lang="de-DE" altLang="de-DE" smtClean="0"/>
              <a:pPr eaLnBrk="1" hangingPunct="1"/>
              <a:t>21</a:t>
            </a:fld>
            <a:endParaRPr lang="de-DE" altLang="de-DE" smtClean="0"/>
          </a:p>
        </p:txBody>
      </p:sp>
      <p:sp>
        <p:nvSpPr>
          <p:cNvPr id="4096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  <a:solidFill>
            <a:srgbClr val="FFFF00"/>
          </a:solidFill>
          <a:ln>
            <a:solidFill>
              <a:srgbClr val="B9E5BB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de-DE" altLang="de-DE" b="1" u="sng" dirty="0" err="1" smtClean="0">
                <a:solidFill>
                  <a:srgbClr val="FF3300"/>
                </a:solidFill>
              </a:rPr>
              <a:t>II.Krafttraining</a:t>
            </a:r>
            <a:endParaRPr lang="de-DE" altLang="de-DE" b="1" u="sng" dirty="0" smtClean="0">
              <a:solidFill>
                <a:srgbClr val="FF3300"/>
              </a:solidFill>
            </a:endParaRPr>
          </a:p>
          <a:p>
            <a:pPr eaLnBrk="1" hangingPunct="1"/>
            <a:r>
              <a:rPr lang="de-DE" altLang="de-DE" b="1" dirty="0" smtClean="0">
                <a:solidFill>
                  <a:srgbClr val="FF3300"/>
                </a:solidFill>
              </a:rPr>
              <a:t>Arbeit:</a:t>
            </a:r>
          </a:p>
          <a:p>
            <a:pPr eaLnBrk="1" hangingPunct="1"/>
            <a:r>
              <a:rPr lang="de-DE" altLang="de-DE" sz="2400" dirty="0" smtClean="0">
                <a:solidFill>
                  <a:srgbClr val="FF3300"/>
                </a:solidFill>
              </a:rPr>
              <a:t>Isometrische u. isotonische Übungen</a:t>
            </a:r>
          </a:p>
          <a:p>
            <a:pPr eaLnBrk="1" hangingPunct="1"/>
            <a:r>
              <a:rPr lang="de-AT" altLang="de-DE" sz="2400" dirty="0" err="1" smtClean="0">
                <a:solidFill>
                  <a:srgbClr val="FF3300"/>
                </a:solidFill>
              </a:rPr>
              <a:t>Stretching</a:t>
            </a:r>
            <a:endParaRPr lang="de-AT" altLang="de-DE" sz="2400" dirty="0" smtClean="0">
              <a:solidFill>
                <a:srgbClr val="FF3300"/>
              </a:solidFill>
            </a:endParaRPr>
          </a:p>
          <a:p>
            <a:pPr eaLnBrk="1" hangingPunct="1"/>
            <a:r>
              <a:rPr lang="de-AT" altLang="de-DE" sz="2400" dirty="0" smtClean="0">
                <a:solidFill>
                  <a:srgbClr val="FF3300"/>
                </a:solidFill>
              </a:rPr>
              <a:t>Aufhalten lassen</a:t>
            </a:r>
            <a:endParaRPr lang="de-DE" altLang="de-DE" sz="2400" dirty="0" smtClean="0">
              <a:solidFill>
                <a:srgbClr val="FF3300"/>
              </a:solidFill>
            </a:endParaRPr>
          </a:p>
          <a:p>
            <a:pPr eaLnBrk="1" hangingPunct="1"/>
            <a:r>
              <a:rPr lang="de-DE" altLang="de-DE" sz="2400" dirty="0" smtClean="0">
                <a:solidFill>
                  <a:srgbClr val="FF3300"/>
                </a:solidFill>
              </a:rPr>
              <a:t>Bergauf – und Bergab - Trab und Klettern</a:t>
            </a:r>
          </a:p>
          <a:p>
            <a:pPr eaLnBrk="1" hangingPunct="1"/>
            <a:r>
              <a:rPr lang="de-DE" altLang="de-DE" sz="2400" dirty="0" smtClean="0">
                <a:solidFill>
                  <a:srgbClr val="FF3300"/>
                </a:solidFill>
              </a:rPr>
              <a:t>Wassertreten</a:t>
            </a:r>
          </a:p>
          <a:p>
            <a:pPr eaLnBrk="1" hangingPunct="1"/>
            <a:r>
              <a:rPr lang="de-DE" altLang="de-DE" sz="2400" dirty="0" smtClean="0">
                <a:solidFill>
                  <a:srgbClr val="FF3300"/>
                </a:solidFill>
              </a:rPr>
              <a:t>Longieren auf tiefem Boden / Wassertreten</a:t>
            </a:r>
          </a:p>
          <a:p>
            <a:pPr eaLnBrk="1" hangingPunct="1"/>
            <a:r>
              <a:rPr lang="de-AT" altLang="de-DE" sz="2400" dirty="0" smtClean="0">
                <a:solidFill>
                  <a:srgbClr val="FF3300"/>
                </a:solidFill>
              </a:rPr>
              <a:t>Longieren auf schiefer Ebene &gt; Bauch : Rücken</a:t>
            </a:r>
            <a:endParaRPr lang="de-DE" altLang="de-DE" sz="2400" dirty="0" smtClean="0">
              <a:solidFill>
                <a:srgbClr val="FF3300"/>
              </a:solidFill>
            </a:endParaRPr>
          </a:p>
          <a:p>
            <a:pPr eaLnBrk="1" hangingPunct="1"/>
            <a:r>
              <a:rPr lang="de-DE" altLang="de-DE" sz="2400" dirty="0" smtClean="0">
                <a:solidFill>
                  <a:srgbClr val="FF3300"/>
                </a:solidFill>
              </a:rPr>
              <a:t>Gewichtsbandagen</a:t>
            </a:r>
          </a:p>
          <a:p>
            <a:pPr eaLnBrk="1" hangingPunct="1">
              <a:buFontTx/>
              <a:buNone/>
            </a:pPr>
            <a:endParaRPr lang="de-DE" altLang="de-DE" b="1" dirty="0" smtClean="0">
              <a:solidFill>
                <a:srgbClr val="FF3300"/>
              </a:solidFill>
            </a:endParaRPr>
          </a:p>
          <a:p>
            <a:pPr eaLnBrk="1" hangingPunct="1">
              <a:buFontTx/>
              <a:buNone/>
            </a:pPr>
            <a:endParaRPr lang="de-DE" altLang="de-D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50179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5018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5229E0-2BD2-4DA5-89E1-5A44555D350F}" type="slidenum">
              <a:rPr lang="de-DE" altLang="de-DE" smtClean="0"/>
              <a:pPr eaLnBrk="1" hangingPunct="1"/>
              <a:t>22</a:t>
            </a:fld>
            <a:endParaRPr lang="de-DE" altLang="de-DE" smtClean="0"/>
          </a:p>
        </p:txBody>
      </p:sp>
      <p:sp>
        <p:nvSpPr>
          <p:cNvPr id="5018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5018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00"/>
          </a:solidFill>
          <a:ln>
            <a:solidFill>
              <a:srgbClr val="B9E5BB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de-DE" altLang="de-DE" b="1" u="sng" smtClean="0">
                <a:solidFill>
                  <a:srgbClr val="FF3300"/>
                </a:solidFill>
              </a:rPr>
              <a:t>II.Krafttraining</a:t>
            </a:r>
          </a:p>
          <a:p>
            <a:pPr eaLnBrk="1" hangingPunct="1"/>
            <a:r>
              <a:rPr lang="de-DE" altLang="de-DE" b="1" u="sng" smtClean="0">
                <a:solidFill>
                  <a:srgbClr val="FF3300"/>
                </a:solidFill>
              </a:rPr>
              <a:t>Fehler</a:t>
            </a:r>
          </a:p>
          <a:p>
            <a:pPr eaLnBrk="1" hangingPunct="1"/>
            <a:r>
              <a:rPr lang="de-DE" altLang="de-DE" smtClean="0">
                <a:solidFill>
                  <a:srgbClr val="FF3300"/>
                </a:solidFill>
              </a:rPr>
              <a:t>Schmerzen an Ansatz- und Ursprungspunkten (Phase I zu kurz!!)</a:t>
            </a:r>
          </a:p>
          <a:p>
            <a:pPr eaLnBrk="1" hangingPunct="1"/>
            <a:r>
              <a:rPr lang="de-DE" altLang="de-DE" smtClean="0">
                <a:solidFill>
                  <a:srgbClr val="FF3300"/>
                </a:solidFill>
              </a:rPr>
              <a:t>Falsche Bemuskelung(z.B. falscher Knick, Unterhals)</a:t>
            </a:r>
          </a:p>
          <a:p>
            <a:pPr eaLnBrk="1" hangingPunct="1"/>
            <a:r>
              <a:rPr lang="de-DE" altLang="de-DE" smtClean="0">
                <a:solidFill>
                  <a:srgbClr val="FF3300"/>
                </a:solidFill>
              </a:rPr>
              <a:t>Überforderung</a:t>
            </a:r>
          </a:p>
          <a:p>
            <a:pPr eaLnBrk="1" hangingPunct="1"/>
            <a:r>
              <a:rPr lang="de-DE" altLang="de-DE" smtClean="0">
                <a:solidFill>
                  <a:srgbClr val="FF3300"/>
                </a:solidFill>
              </a:rPr>
              <a:t>Übersäuerung</a:t>
            </a:r>
          </a:p>
          <a:p>
            <a:pPr eaLnBrk="1" hangingPunct="1">
              <a:buFontTx/>
              <a:buNone/>
            </a:pPr>
            <a:endParaRPr lang="de-DE" altLang="de-DE" b="1" smtClean="0">
              <a:solidFill>
                <a:srgbClr val="FF3300"/>
              </a:solidFill>
            </a:endParaRPr>
          </a:p>
          <a:p>
            <a:pPr eaLnBrk="1" hangingPunct="1">
              <a:buFontTx/>
              <a:buNone/>
            </a:pPr>
            <a:endParaRPr lang="de-DE" alt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51203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5120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0E474C5-AE29-4702-A4DF-912611906DDF}" type="slidenum">
              <a:rPr lang="de-DE" altLang="de-DE" smtClean="0"/>
              <a:pPr eaLnBrk="1" hangingPunct="1"/>
              <a:t>23</a:t>
            </a:fld>
            <a:endParaRPr lang="de-DE" altLang="de-DE" smtClean="0"/>
          </a:p>
        </p:txBody>
      </p:sp>
      <p:sp>
        <p:nvSpPr>
          <p:cNvPr id="5120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5120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00"/>
          </a:solidFill>
          <a:ln>
            <a:solidFill>
              <a:srgbClr val="B9E5BB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de-DE" sz="2800" b="1" u="sng" smtClean="0">
                <a:solidFill>
                  <a:srgbClr val="FF3300"/>
                </a:solidFill>
              </a:rPr>
              <a:t>II.Krafttraining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800" b="1" u="sng" smtClean="0">
                <a:solidFill>
                  <a:srgbClr val="FF3300"/>
                </a:solidFill>
              </a:rPr>
              <a:t>Fehlerdiagnostik: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800" smtClean="0">
                <a:solidFill>
                  <a:srgbClr val="FF3300"/>
                </a:solidFill>
              </a:rPr>
              <a:t>Sorgsames Aufspüren von Schmerzpunkten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800" smtClean="0">
                <a:solidFill>
                  <a:srgbClr val="FF3300"/>
                </a:solidFill>
              </a:rPr>
              <a:t>Kontur beobachten; spez. Hals/Hosen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800" smtClean="0">
                <a:solidFill>
                  <a:srgbClr val="FF3300"/>
                </a:solidFill>
              </a:rPr>
              <a:t>Ausgewogenheit zwischen Rücken- und Bauchmuskulatur beachten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800" smtClean="0">
                <a:solidFill>
                  <a:srgbClr val="FF3300"/>
                </a:solidFill>
              </a:rPr>
              <a:t>Punktuelles Schwitzen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800" smtClean="0">
                <a:solidFill>
                  <a:srgbClr val="FF3300"/>
                </a:solidFill>
              </a:rPr>
              <a:t>Nachschwitzen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z="2800" smtClean="0">
                <a:solidFill>
                  <a:srgbClr val="FF3300"/>
                </a:solidFill>
              </a:rPr>
              <a:t>Laborkontrollen: Lactat, LDH, CK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e-DE" altLang="de-DE" sz="2800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e-DE" altLang="de-DE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www.pferd.co.at</a:t>
            </a:r>
            <a:endParaRPr lang="de-DE" altLang="de-DE"/>
          </a:p>
        </p:txBody>
      </p:sp>
      <p:sp>
        <p:nvSpPr>
          <p:cNvPr id="53251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5325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AE50B28-AA76-42BA-83D3-79D2C0C811DB}" type="slidenum">
              <a:rPr lang="de-DE" altLang="de-DE" smtClean="0"/>
              <a:pPr eaLnBrk="1" hangingPunct="1"/>
              <a:t>24</a:t>
            </a:fld>
            <a:endParaRPr lang="de-DE" altLang="de-DE" smtClean="0"/>
          </a:p>
        </p:txBody>
      </p:sp>
      <p:sp>
        <p:nvSpPr>
          <p:cNvPr id="5325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5325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de-DE" altLang="de-DE" b="1" u="sng" smtClean="0">
                <a:solidFill>
                  <a:srgbClr val="FFFF00"/>
                </a:solidFill>
              </a:rPr>
              <a:t>III.Ausdauertraining</a:t>
            </a:r>
          </a:p>
          <a:p>
            <a:pPr eaLnBrk="1" hangingPunct="1"/>
            <a:endParaRPr lang="de-DE" altLang="de-DE" b="1" u="sng" smtClean="0">
              <a:solidFill>
                <a:srgbClr val="FFFF00"/>
              </a:solidFill>
            </a:endParaRPr>
          </a:p>
          <a:p>
            <a:pPr eaLnBrk="1" hangingPunct="1"/>
            <a:r>
              <a:rPr lang="de-DE" altLang="de-DE" smtClean="0">
                <a:solidFill>
                  <a:srgbClr val="FFFF00"/>
                </a:solidFill>
              </a:rPr>
              <a:t>Beginn: nach Phase II</a:t>
            </a:r>
          </a:p>
          <a:p>
            <a:pPr eaLnBrk="1" hangingPunct="1"/>
            <a:r>
              <a:rPr lang="de-DE" altLang="de-DE" smtClean="0">
                <a:solidFill>
                  <a:srgbClr val="FFFF00"/>
                </a:solidFill>
              </a:rPr>
              <a:t>Dauer:  mindestens 4 – 6 Wochen</a:t>
            </a:r>
          </a:p>
          <a:p>
            <a:pPr eaLnBrk="1" hangingPunct="1"/>
            <a:r>
              <a:rPr lang="de-DE" altLang="de-DE" smtClean="0">
                <a:solidFill>
                  <a:srgbClr val="FFFF00"/>
                </a:solidFill>
              </a:rPr>
              <a:t>Zielorgane: Herz, Kreislauf, Lungen, Blut,</a:t>
            </a:r>
          </a:p>
          <a:p>
            <a:pPr eaLnBrk="1" hangingPunct="1">
              <a:buFontTx/>
              <a:buNone/>
            </a:pPr>
            <a:r>
              <a:rPr lang="de-DE" altLang="de-DE" smtClean="0">
                <a:solidFill>
                  <a:srgbClr val="FFFF00"/>
                </a:solidFill>
              </a:rPr>
              <a:t>	Milzspeicher</a:t>
            </a:r>
          </a:p>
          <a:p>
            <a:pPr lvl="1" eaLnBrk="1" hangingPunct="1">
              <a:buFontTx/>
              <a:buNone/>
            </a:pPr>
            <a:endParaRPr lang="de-DE" altLang="de-DE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/>
              <a:t>www.pferd.co.at</a:t>
            </a:r>
          </a:p>
        </p:txBody>
      </p:sp>
      <p:sp>
        <p:nvSpPr>
          <p:cNvPr id="54275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5427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D267AAB-5DF3-4A20-8569-C4D6DE31F659}" type="slidenum">
              <a:rPr lang="de-DE" altLang="de-DE" smtClean="0"/>
              <a:pPr eaLnBrk="1" hangingPunct="1"/>
              <a:t>25</a:t>
            </a:fld>
            <a:endParaRPr lang="de-DE" altLang="de-DE" smtClean="0"/>
          </a:p>
        </p:txBody>
      </p:sp>
      <p:sp>
        <p:nvSpPr>
          <p:cNvPr id="5427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5427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de-DE" altLang="de-DE" b="1" u="sng" smtClean="0">
                <a:solidFill>
                  <a:srgbClr val="FFFF00"/>
                </a:solidFill>
              </a:rPr>
              <a:t>III.Ausdauertraining</a:t>
            </a:r>
          </a:p>
          <a:p>
            <a:pPr eaLnBrk="1" hangingPunct="1"/>
            <a:r>
              <a:rPr lang="de-DE" altLang="de-DE" b="1" smtClean="0">
                <a:solidFill>
                  <a:srgbClr val="FF0000"/>
                </a:solidFill>
              </a:rPr>
              <a:t>Trainingsziel:</a:t>
            </a:r>
          </a:p>
          <a:p>
            <a:pPr eaLnBrk="1" hangingPunct="1"/>
            <a:r>
              <a:rPr lang="de-DE" altLang="de-DE" smtClean="0">
                <a:solidFill>
                  <a:srgbClr val="FFFF00"/>
                </a:solidFill>
              </a:rPr>
              <a:t>Erhöhung der Pumpleistung d. Herzens</a:t>
            </a:r>
          </a:p>
          <a:p>
            <a:pPr eaLnBrk="1" hangingPunct="1"/>
            <a:r>
              <a:rPr lang="de-DE" altLang="de-DE" smtClean="0">
                <a:solidFill>
                  <a:srgbClr val="FFFF00"/>
                </a:solidFill>
              </a:rPr>
              <a:t>Erhöhung der Lungenkapazität</a:t>
            </a:r>
          </a:p>
          <a:p>
            <a:pPr eaLnBrk="1" hangingPunct="1"/>
            <a:r>
              <a:rPr lang="de-DE" altLang="de-DE" smtClean="0">
                <a:solidFill>
                  <a:srgbClr val="FFFF00"/>
                </a:solidFill>
              </a:rPr>
              <a:t>Erhöhung der O² - Bindungskapazität</a:t>
            </a:r>
          </a:p>
          <a:p>
            <a:pPr eaLnBrk="1" hangingPunct="1"/>
            <a:r>
              <a:rPr lang="de-DE" altLang="de-DE" smtClean="0">
                <a:solidFill>
                  <a:srgbClr val="FFFF00"/>
                </a:solidFill>
              </a:rPr>
              <a:t>Korrekte Atemtechnik</a:t>
            </a:r>
          </a:p>
          <a:p>
            <a:pPr eaLnBrk="1" hangingPunct="1"/>
            <a:endParaRPr lang="de-DE" altLang="de-DE" smtClean="0">
              <a:solidFill>
                <a:srgbClr val="FF3300"/>
              </a:solidFill>
            </a:endParaRPr>
          </a:p>
          <a:p>
            <a:pPr eaLnBrk="1" hangingPunct="1"/>
            <a:endParaRPr lang="de-DE" altLang="de-DE" b="1" u="sng" smtClean="0">
              <a:solidFill>
                <a:srgbClr val="FF3300"/>
              </a:solidFill>
            </a:endParaRPr>
          </a:p>
          <a:p>
            <a:pPr lvl="1" eaLnBrk="1" hangingPunct="1">
              <a:buFontTx/>
              <a:buNone/>
            </a:pPr>
            <a:endParaRPr lang="de-DE" altLang="de-DE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/>
              <a:t>www.pferd.co.at</a:t>
            </a:r>
          </a:p>
        </p:txBody>
      </p:sp>
      <p:sp>
        <p:nvSpPr>
          <p:cNvPr id="55299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5530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2C54FE9-4B70-4F5F-ADED-D04F9543E817}" type="slidenum">
              <a:rPr lang="de-DE" altLang="de-DE" smtClean="0"/>
              <a:pPr eaLnBrk="1" hangingPunct="1"/>
              <a:t>26</a:t>
            </a:fld>
            <a:endParaRPr lang="de-DE" altLang="de-DE" smtClean="0"/>
          </a:p>
        </p:txBody>
      </p:sp>
      <p:sp>
        <p:nvSpPr>
          <p:cNvPr id="5530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de-DE" altLang="de-DE" b="1" u="sng" smtClean="0">
                <a:solidFill>
                  <a:srgbClr val="FFFF00"/>
                </a:solidFill>
              </a:rPr>
              <a:t>III.Ausdauertraining</a:t>
            </a:r>
          </a:p>
          <a:p>
            <a:pPr eaLnBrk="1" hangingPunct="1"/>
            <a:r>
              <a:rPr lang="de-DE" altLang="de-DE" b="1" smtClean="0">
                <a:solidFill>
                  <a:srgbClr val="FF0000"/>
                </a:solidFill>
              </a:rPr>
              <a:t>Arbeit:</a:t>
            </a:r>
            <a:endParaRPr lang="de-DE" altLang="de-DE" smtClean="0">
              <a:solidFill>
                <a:srgbClr val="FF0000"/>
              </a:solidFill>
            </a:endParaRPr>
          </a:p>
          <a:p>
            <a:pPr eaLnBrk="1" hangingPunct="1"/>
            <a:r>
              <a:rPr lang="de-DE" altLang="de-DE" smtClean="0">
                <a:solidFill>
                  <a:srgbClr val="FFFF00"/>
                </a:solidFill>
              </a:rPr>
              <a:t>Training auf Tempo, Antritt und Ausdauer</a:t>
            </a:r>
          </a:p>
          <a:p>
            <a:pPr eaLnBrk="1" hangingPunct="1"/>
            <a:r>
              <a:rPr lang="de-DE" altLang="de-DE" smtClean="0">
                <a:solidFill>
                  <a:srgbClr val="FFFF00"/>
                </a:solidFill>
              </a:rPr>
              <a:t>Kurze Höchstbelastungen in Reprisen</a:t>
            </a:r>
          </a:p>
          <a:p>
            <a:pPr eaLnBrk="1" hangingPunct="1"/>
            <a:r>
              <a:rPr lang="de-DE" altLang="de-DE" smtClean="0">
                <a:solidFill>
                  <a:srgbClr val="FFFF00"/>
                </a:solidFill>
              </a:rPr>
              <a:t>2/3 Schrittarbeit &gt; 6-7 km/h</a:t>
            </a:r>
          </a:p>
          <a:p>
            <a:pPr eaLnBrk="1" hangingPunct="1"/>
            <a:r>
              <a:rPr lang="de-DE" altLang="de-DE" smtClean="0">
                <a:solidFill>
                  <a:srgbClr val="FFFF00"/>
                </a:solidFill>
              </a:rPr>
              <a:t>Arbeit im 2. und 3. Wind</a:t>
            </a:r>
          </a:p>
          <a:p>
            <a:pPr eaLnBrk="1" hangingPunct="1"/>
            <a:r>
              <a:rPr lang="de-DE" altLang="de-DE" smtClean="0">
                <a:solidFill>
                  <a:srgbClr val="FFFF00"/>
                </a:solidFill>
              </a:rPr>
              <a:t>Abhängig von Spezialdisziplin</a:t>
            </a:r>
          </a:p>
          <a:p>
            <a:pPr eaLnBrk="1" hangingPunct="1"/>
            <a:endParaRPr lang="de-DE" altLang="de-DE" smtClean="0">
              <a:solidFill>
                <a:srgbClr val="FFFF00"/>
              </a:solidFill>
            </a:endParaRPr>
          </a:p>
          <a:p>
            <a:pPr lvl="1" eaLnBrk="1" hangingPunct="1">
              <a:buFontTx/>
              <a:buNone/>
            </a:pPr>
            <a:endParaRPr lang="de-DE" altLang="de-DE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/>
              <a:t>www.pferd.co.at</a:t>
            </a:r>
          </a:p>
        </p:txBody>
      </p:sp>
      <p:sp>
        <p:nvSpPr>
          <p:cNvPr id="56323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5632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DA3AC94-EED9-427F-B840-5006DDC45B3A}" type="slidenum">
              <a:rPr lang="de-DE" altLang="de-DE" smtClean="0"/>
              <a:pPr eaLnBrk="1" hangingPunct="1"/>
              <a:t>27</a:t>
            </a:fld>
            <a:endParaRPr lang="de-DE" altLang="de-DE" smtClean="0"/>
          </a:p>
        </p:txBody>
      </p:sp>
      <p:sp>
        <p:nvSpPr>
          <p:cNvPr id="5632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563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327650"/>
          </a:xfrm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de-DE" altLang="de-DE" b="1" u="sng" smtClean="0">
                <a:solidFill>
                  <a:srgbClr val="FFFF00"/>
                </a:solidFill>
              </a:rPr>
              <a:t>III.Ausdauertraining</a:t>
            </a:r>
          </a:p>
          <a:p>
            <a:pPr eaLnBrk="1" hangingPunct="1"/>
            <a:r>
              <a:rPr lang="de-DE" altLang="de-DE" b="1" smtClean="0">
                <a:solidFill>
                  <a:srgbClr val="FF0000"/>
                </a:solidFill>
              </a:rPr>
              <a:t>Fehler:</a:t>
            </a:r>
          </a:p>
          <a:p>
            <a:pPr eaLnBrk="1" hangingPunct="1"/>
            <a:r>
              <a:rPr lang="de-DE" altLang="de-DE" smtClean="0">
                <a:solidFill>
                  <a:srgbClr val="FFFF00"/>
                </a:solidFill>
              </a:rPr>
              <a:t>Arbeit bis zur Erschöpfung</a:t>
            </a:r>
          </a:p>
          <a:p>
            <a:pPr eaLnBrk="1" hangingPunct="1"/>
            <a:r>
              <a:rPr lang="de-DE" altLang="de-DE" smtClean="0">
                <a:solidFill>
                  <a:srgbClr val="FFFF00"/>
                </a:solidFill>
              </a:rPr>
              <a:t>Wertumkehr P:A </a:t>
            </a:r>
          </a:p>
          <a:p>
            <a:pPr eaLnBrk="1" hangingPunct="1"/>
            <a:r>
              <a:rPr lang="de-DE" altLang="de-DE" smtClean="0">
                <a:solidFill>
                  <a:srgbClr val="FFFF00"/>
                </a:solidFill>
              </a:rPr>
              <a:t>Überforderung</a:t>
            </a:r>
          </a:p>
          <a:p>
            <a:pPr eaLnBrk="1" hangingPunct="1"/>
            <a:r>
              <a:rPr lang="de-DE" altLang="de-DE" smtClean="0">
                <a:solidFill>
                  <a:srgbClr val="FFFF00"/>
                </a:solidFill>
              </a:rPr>
              <a:t>Taktfehler</a:t>
            </a:r>
          </a:p>
          <a:p>
            <a:pPr eaLnBrk="1" hangingPunct="1"/>
            <a:r>
              <a:rPr lang="de-DE" altLang="de-DE" smtClean="0">
                <a:solidFill>
                  <a:srgbClr val="FFFF00"/>
                </a:solidFill>
              </a:rPr>
              <a:t>Atmung nicht synchron im Galopp</a:t>
            </a:r>
          </a:p>
          <a:p>
            <a:pPr eaLnBrk="1" hangingPunct="1"/>
            <a:r>
              <a:rPr lang="de-AT" altLang="de-DE" smtClean="0">
                <a:solidFill>
                  <a:srgbClr val="FFFF00"/>
                </a:solidFill>
              </a:rPr>
              <a:t>„Verschlucken“</a:t>
            </a:r>
            <a:endParaRPr lang="de-DE" altLang="de-DE" smtClean="0">
              <a:solidFill>
                <a:srgbClr val="FFFF00"/>
              </a:solidFill>
            </a:endParaRPr>
          </a:p>
          <a:p>
            <a:pPr lvl="1" eaLnBrk="1" hangingPunct="1">
              <a:buFontTx/>
              <a:buNone/>
            </a:pPr>
            <a:endParaRPr lang="de-DE" altLang="de-DE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/>
              <a:t>www.pferd.co.at</a:t>
            </a:r>
          </a:p>
        </p:txBody>
      </p:sp>
      <p:sp>
        <p:nvSpPr>
          <p:cNvPr id="57347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5734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57891C0-A011-4CCD-BE2E-B4F00C0B44E6}" type="slidenum">
              <a:rPr lang="de-DE" altLang="de-DE" smtClean="0"/>
              <a:pPr eaLnBrk="1" hangingPunct="1"/>
              <a:t>28</a:t>
            </a:fld>
            <a:endParaRPr lang="de-DE" altLang="de-DE" smtClean="0"/>
          </a:p>
        </p:txBody>
      </p:sp>
      <p:sp>
        <p:nvSpPr>
          <p:cNvPr id="5734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573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25538"/>
            <a:ext cx="8229600" cy="4957762"/>
          </a:xfrm>
          <a:solidFill>
            <a:srgbClr val="92D050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de-DE" b="1" u="sng" smtClean="0">
                <a:solidFill>
                  <a:srgbClr val="FFFF00"/>
                </a:solidFill>
              </a:rPr>
              <a:t>III.Ausdauertraining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b="1" smtClean="0">
                <a:solidFill>
                  <a:srgbClr val="FF0000"/>
                </a:solidFill>
              </a:rPr>
              <a:t>Fehlerdiagnostik: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FF00"/>
                </a:solidFill>
              </a:rPr>
              <a:t>Nervosität</a:t>
            </a:r>
          </a:p>
          <a:p>
            <a:pPr eaLnBrk="1" hangingPunct="1">
              <a:lnSpc>
                <a:spcPct val="90000"/>
              </a:lnSpc>
            </a:pPr>
            <a:r>
              <a:rPr lang="de-AT" altLang="de-DE" smtClean="0">
                <a:solidFill>
                  <a:srgbClr val="FFFF00"/>
                </a:solidFill>
              </a:rPr>
              <a:t>Probleme beim HALT</a:t>
            </a:r>
            <a:endParaRPr lang="de-DE" altLang="de-DE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FF00"/>
                </a:solidFill>
              </a:rPr>
              <a:t>Nachschwitzen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FF00"/>
                </a:solidFill>
              </a:rPr>
              <a:t>Gewichtsabnahme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FF00"/>
                </a:solidFill>
              </a:rPr>
              <a:t>Abnahme der Fresslust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FF00"/>
                </a:solidFill>
              </a:rPr>
              <a:t>PAT Kontrolle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FF00"/>
                </a:solidFill>
              </a:rPr>
              <a:t>Arbeitsverweigerung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de-DE" altLang="de-DE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/>
              <a:t>www.pferd.co.at</a:t>
            </a:r>
          </a:p>
        </p:txBody>
      </p:sp>
      <p:sp>
        <p:nvSpPr>
          <p:cNvPr id="58371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5837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B38AA6-5694-40DF-81B5-115EEB977EBF}" type="slidenum">
              <a:rPr lang="de-DE" altLang="de-DE" smtClean="0"/>
              <a:pPr eaLnBrk="1" hangingPunct="1"/>
              <a:t>29</a:t>
            </a:fld>
            <a:endParaRPr lang="de-DE" altLang="de-DE" smtClean="0"/>
          </a:p>
        </p:txBody>
      </p:sp>
      <p:sp>
        <p:nvSpPr>
          <p:cNvPr id="5837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5837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92D050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de-DE" b="1" u="sng" smtClean="0">
                <a:solidFill>
                  <a:srgbClr val="FFFF00"/>
                </a:solidFill>
              </a:rPr>
              <a:t>III.Ausdauertraining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b="1" smtClean="0">
                <a:solidFill>
                  <a:srgbClr val="FF0000"/>
                </a:solidFill>
              </a:rPr>
              <a:t>Besonders zu beachten: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FF00"/>
                </a:solidFill>
              </a:rPr>
              <a:t>Ständige Protokollierung der PAT Werte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FF00"/>
                </a:solidFill>
              </a:rPr>
              <a:t>Blutbild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FF00"/>
                </a:solidFill>
              </a:rPr>
              <a:t>Pflege der Muskelpartien 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FF00"/>
                </a:solidFill>
              </a:rPr>
              <a:t>Carnitin, Vit E, Selen, Zeolith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smtClean="0">
                <a:solidFill>
                  <a:srgbClr val="FFFF00"/>
                </a:solidFill>
              </a:rPr>
              <a:t>Leistungsbezogene Energie mit dem Futter</a:t>
            </a:r>
          </a:p>
          <a:p>
            <a:pPr eaLnBrk="1" hangingPunct="1">
              <a:lnSpc>
                <a:spcPct val="90000"/>
              </a:lnSpc>
            </a:pPr>
            <a:endParaRPr lang="de-DE" altLang="de-DE" smtClean="0">
              <a:solidFill>
                <a:srgbClr val="FFFF00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de-DE" altLang="de-DE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/>
              <a:t>www.pferd.co.at</a:t>
            </a:r>
          </a:p>
        </p:txBody>
      </p:sp>
      <p:sp>
        <p:nvSpPr>
          <p:cNvPr id="59395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5939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CF2F238-6357-49BD-8061-02E237645A6E}" type="slidenum">
              <a:rPr lang="de-DE" altLang="de-DE" smtClean="0"/>
              <a:pPr eaLnBrk="1" hangingPunct="1"/>
              <a:t>30</a:t>
            </a:fld>
            <a:endParaRPr lang="de-DE" altLang="de-DE" smtClean="0"/>
          </a:p>
        </p:txBody>
      </p:sp>
      <p:sp>
        <p:nvSpPr>
          <p:cNvPr id="5939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145088"/>
          </a:xfrm>
          <a:solidFill>
            <a:srgbClr val="FFFF00"/>
          </a:solidFill>
        </p:spPr>
        <p:txBody>
          <a:bodyPr/>
          <a:lstStyle/>
          <a:p>
            <a:pPr algn="ctr" eaLnBrk="1" hangingPunct="1">
              <a:defRPr/>
            </a:pPr>
            <a:r>
              <a:rPr lang="de-DE" b="1" u="sng" dirty="0" smtClean="0">
                <a:solidFill>
                  <a:srgbClr val="FF3300"/>
                </a:solidFill>
              </a:rPr>
              <a:t>Wichtiger Merksatz:</a:t>
            </a:r>
          </a:p>
          <a:p>
            <a:pPr eaLnBrk="1" hangingPunct="1">
              <a:defRPr/>
            </a:pPr>
            <a:endParaRPr lang="de-DE" b="1" u="sng" dirty="0" smtClean="0">
              <a:solidFill>
                <a:srgbClr val="FF3300"/>
              </a:solidFill>
            </a:endParaRPr>
          </a:p>
          <a:p>
            <a:pPr algn="ctr" eaLnBrk="1" hangingPunct="1">
              <a:buFontTx/>
              <a:buNone/>
              <a:defRPr/>
            </a:pPr>
            <a:r>
              <a:rPr lang="de-DE" sz="4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KRAFT und AUSDAUER</a:t>
            </a:r>
          </a:p>
          <a:p>
            <a:pPr algn="ctr" eaLnBrk="1" hangingPunct="1">
              <a:buFontTx/>
              <a:buNone/>
              <a:defRPr/>
            </a:pPr>
            <a:r>
              <a:rPr lang="de-DE" sz="4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können nicht parallel</a:t>
            </a:r>
          </a:p>
          <a:p>
            <a:pPr algn="ctr" eaLnBrk="1" hangingPunct="1">
              <a:buFontTx/>
              <a:buNone/>
              <a:defRPr/>
            </a:pPr>
            <a:r>
              <a:rPr lang="de-DE" sz="4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trainiert werden !!!</a:t>
            </a:r>
          </a:p>
          <a:p>
            <a:pPr algn="ctr" eaLnBrk="1" hangingPunct="1">
              <a:buFontTx/>
              <a:buNone/>
              <a:defRPr/>
            </a:pPr>
            <a:r>
              <a:rPr lang="de-AT" sz="4000" b="1" dirty="0" smtClean="0">
                <a:solidFill>
                  <a:srgbClr val="00B050"/>
                </a:solidFill>
              </a:rPr>
              <a:t>Die Lunge kann als einziges Organ nicht vergrößert werden</a:t>
            </a:r>
            <a:endParaRPr lang="de-DE" sz="4000" b="1" dirty="0" smtClean="0">
              <a:solidFill>
                <a:srgbClr val="00B050"/>
              </a:solidFill>
            </a:endParaRPr>
          </a:p>
          <a:p>
            <a:pPr lvl="1" eaLnBrk="1" hangingPunct="1">
              <a:buFontTx/>
              <a:buNone/>
              <a:defRPr/>
            </a:pPr>
            <a:endParaRPr lang="de-DE" sz="4000" b="1" dirty="0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/>
              <a:t>www.pferd.co.at</a:t>
            </a:r>
          </a:p>
        </p:txBody>
      </p:sp>
      <p:sp>
        <p:nvSpPr>
          <p:cNvPr id="60419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6042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9BC195F-99F6-4774-BD9D-C6C73607A1F8}" type="slidenum">
              <a:rPr lang="de-DE" altLang="de-DE" smtClean="0"/>
              <a:pPr eaLnBrk="1" hangingPunct="1"/>
              <a:t>31</a:t>
            </a:fld>
            <a:endParaRPr lang="de-DE" altLang="de-DE" smtClean="0"/>
          </a:p>
        </p:txBody>
      </p:sp>
      <p:sp>
        <p:nvSpPr>
          <p:cNvPr id="6042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145088"/>
          </a:xfrm>
          <a:solidFill>
            <a:srgbClr val="FFFF00"/>
          </a:solidFill>
        </p:spPr>
        <p:txBody>
          <a:bodyPr/>
          <a:lstStyle/>
          <a:p>
            <a:pPr algn="ctr" eaLnBrk="1" hangingPunct="1">
              <a:defRPr/>
            </a:pPr>
            <a:r>
              <a:rPr lang="de-DE" b="1" u="sng" dirty="0" smtClean="0">
                <a:solidFill>
                  <a:srgbClr val="FF3300"/>
                </a:solidFill>
              </a:rPr>
              <a:t>Wichtiger Merksatz:</a:t>
            </a:r>
          </a:p>
          <a:p>
            <a:pPr eaLnBrk="1" hangingPunct="1">
              <a:defRPr/>
            </a:pPr>
            <a:endParaRPr lang="de-DE" b="1" u="sng" dirty="0" smtClean="0">
              <a:solidFill>
                <a:srgbClr val="FF3300"/>
              </a:solidFill>
            </a:endParaRPr>
          </a:p>
          <a:p>
            <a:pPr lvl="1" algn="ctr" eaLnBrk="1" hangingPunct="1">
              <a:buFontTx/>
              <a:buNone/>
              <a:defRPr/>
            </a:pPr>
            <a:r>
              <a:rPr lang="de-AT" sz="4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Verlust des guten und raumgreifenden, losgelassenen Schrittes ist ein Trainingsfehler!</a:t>
            </a:r>
            <a:endParaRPr lang="de-DE" sz="4000" b="1" dirty="0" smtClean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/>
              <a:t>www.pferd.co.at</a:t>
            </a:r>
          </a:p>
        </p:txBody>
      </p:sp>
      <p:sp>
        <p:nvSpPr>
          <p:cNvPr id="61443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Dr.Kaun :Methodisches Training von Pferden                                       </a:t>
            </a:r>
          </a:p>
        </p:txBody>
      </p:sp>
      <p:sp>
        <p:nvSpPr>
          <p:cNvPr id="6144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C7E926A-2797-4147-BCAE-D82AEF0648D7}" type="slidenum">
              <a:rPr lang="de-DE" altLang="de-DE" smtClean="0"/>
              <a:pPr eaLnBrk="1" hangingPunct="1"/>
              <a:t>32</a:t>
            </a:fld>
            <a:endParaRPr lang="de-DE" altLang="de-DE" smtClean="0"/>
          </a:p>
        </p:txBody>
      </p:sp>
      <p:sp>
        <p:nvSpPr>
          <p:cNvPr id="6144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2000" smtClean="0"/>
              <a:t>Methodisches Training von Pferden</a:t>
            </a:r>
          </a:p>
        </p:txBody>
      </p:sp>
      <p:sp>
        <p:nvSpPr>
          <p:cNvPr id="614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145088"/>
          </a:xfrm>
          <a:solidFill>
            <a:srgbClr val="FFFF00"/>
          </a:solidFill>
        </p:spPr>
        <p:txBody>
          <a:bodyPr/>
          <a:lstStyle/>
          <a:p>
            <a:pPr algn="ctr" eaLnBrk="1" hangingPunct="1"/>
            <a:r>
              <a:rPr lang="de-DE" altLang="de-DE" b="1" u="sng" smtClean="0">
                <a:solidFill>
                  <a:srgbClr val="FF3300"/>
                </a:solidFill>
              </a:rPr>
              <a:t>Wichtiger Merksatz:</a:t>
            </a:r>
          </a:p>
          <a:p>
            <a:pPr algn="ctr" eaLnBrk="1" hangingPunct="1">
              <a:buFontTx/>
              <a:buNone/>
            </a:pPr>
            <a:endParaRPr lang="de-DE" altLang="de-DE" b="1" u="sng" smtClean="0">
              <a:solidFill>
                <a:srgbClr val="FF3300"/>
              </a:solidFill>
            </a:endParaRPr>
          </a:p>
          <a:p>
            <a:pPr algn="ctr" eaLnBrk="1" hangingPunct="1">
              <a:buFontTx/>
              <a:buNone/>
            </a:pPr>
            <a:r>
              <a:rPr lang="de-AT" altLang="de-DE" sz="4400" b="1" u="sng" smtClean="0">
                <a:solidFill>
                  <a:srgbClr val="FF3300"/>
                </a:solidFill>
              </a:rPr>
              <a:t>HALT</a:t>
            </a:r>
          </a:p>
          <a:p>
            <a:pPr algn="ctr" eaLnBrk="1" hangingPunct="1">
              <a:buFontTx/>
              <a:buNone/>
            </a:pPr>
            <a:r>
              <a:rPr lang="de-AT" altLang="de-DE" sz="2400" b="1" smtClean="0">
                <a:solidFill>
                  <a:srgbClr val="FF3300"/>
                </a:solidFill>
              </a:rPr>
              <a:t>Einfaches, ruhiges Stehen muß trainiert werden!</a:t>
            </a:r>
          </a:p>
          <a:p>
            <a:pPr algn="ctr" eaLnBrk="1" hangingPunct="1">
              <a:buFontTx/>
              <a:buNone/>
            </a:pPr>
            <a:r>
              <a:rPr lang="de-AT" altLang="de-DE" sz="2400" b="1" smtClean="0">
                <a:solidFill>
                  <a:srgbClr val="FF3300"/>
                </a:solidFill>
              </a:rPr>
              <a:t>Pferde, die nicht ruhig stehen können, sind </a:t>
            </a:r>
          </a:p>
          <a:p>
            <a:pPr algn="ctr" eaLnBrk="1" hangingPunct="1">
              <a:buFont typeface="Wingdings" pitchFamily="2" charset="2"/>
              <a:buChar char="Ø"/>
            </a:pPr>
            <a:r>
              <a:rPr lang="de-AT" altLang="de-DE" sz="2400" b="1" smtClean="0">
                <a:solidFill>
                  <a:srgbClr val="FF3300"/>
                </a:solidFill>
              </a:rPr>
              <a:t>unerzogen</a:t>
            </a:r>
          </a:p>
          <a:p>
            <a:pPr algn="ctr" eaLnBrk="1" hangingPunct="1">
              <a:buFont typeface="Wingdings" pitchFamily="2" charset="2"/>
              <a:buChar char="Ø"/>
            </a:pPr>
            <a:r>
              <a:rPr lang="de-AT" altLang="de-DE" sz="2400" b="1" smtClean="0">
                <a:solidFill>
                  <a:srgbClr val="FF3300"/>
                </a:solidFill>
              </a:rPr>
              <a:t>übertrainiert</a:t>
            </a:r>
          </a:p>
          <a:p>
            <a:pPr algn="ctr" eaLnBrk="1" hangingPunct="1">
              <a:buFont typeface="Wingdings" pitchFamily="2" charset="2"/>
              <a:buChar char="Ø"/>
            </a:pPr>
            <a:r>
              <a:rPr lang="de-AT" altLang="de-DE" sz="2400" b="1" smtClean="0">
                <a:solidFill>
                  <a:srgbClr val="FF3300"/>
                </a:solidFill>
              </a:rPr>
              <a:t>nicht verkehrssicher </a:t>
            </a:r>
          </a:p>
          <a:p>
            <a:pPr algn="ctr" eaLnBrk="1" hangingPunct="1">
              <a:buFont typeface="Wingdings" pitchFamily="2" charset="2"/>
              <a:buChar char="Ø"/>
            </a:pPr>
            <a:r>
              <a:rPr lang="de-AT" altLang="de-DE" sz="2400" b="1" smtClean="0">
                <a:solidFill>
                  <a:srgbClr val="FF3300"/>
                </a:solidFill>
              </a:rPr>
              <a:t>gefährlich!</a:t>
            </a:r>
            <a:endParaRPr lang="de-DE" altLang="de-DE" sz="2400" b="1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33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323528" y="4653136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b="1" dirty="0" smtClean="0">
                <a:solidFill>
                  <a:srgbClr val="0070C0"/>
                </a:solidFill>
              </a:rPr>
              <a:t>Diese  Power Point Präsentation </a:t>
            </a:r>
          </a:p>
          <a:p>
            <a:pPr algn="ctr"/>
            <a:r>
              <a:rPr lang="de-AT" b="1" dirty="0" smtClean="0">
                <a:solidFill>
                  <a:srgbClr val="0070C0"/>
                </a:solidFill>
              </a:rPr>
              <a:t>„Methodisches Training von Pferden“</a:t>
            </a:r>
            <a:endParaRPr lang="de-AT" b="1" dirty="0" smtClean="0">
              <a:solidFill>
                <a:srgbClr val="0070C0"/>
              </a:solidFill>
            </a:endParaRPr>
          </a:p>
          <a:p>
            <a:pPr algn="ctr"/>
            <a:r>
              <a:rPr lang="de-AT" b="1" dirty="0" smtClean="0">
                <a:solidFill>
                  <a:srgbClr val="0070C0"/>
                </a:solidFill>
              </a:rPr>
              <a:t>ist das geistige Eigentum des Verfassers</a:t>
            </a:r>
          </a:p>
          <a:p>
            <a:pPr algn="ctr"/>
            <a:r>
              <a:rPr lang="de-AT" b="1" dirty="0" smtClean="0">
                <a:solidFill>
                  <a:srgbClr val="0070C0"/>
                </a:solidFill>
              </a:rPr>
              <a:t>Stand </a:t>
            </a:r>
            <a:r>
              <a:rPr lang="de-AT" b="1" dirty="0" smtClean="0">
                <a:solidFill>
                  <a:srgbClr val="0070C0"/>
                </a:solidFill>
              </a:rPr>
              <a:t>2019</a:t>
            </a:r>
            <a:endParaRPr lang="de-DE" b="1" dirty="0">
              <a:solidFill>
                <a:srgbClr val="0070C0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300192" y="260648"/>
            <a:ext cx="28438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e-AT" sz="2000" dirty="0" smtClean="0">
              <a:latin typeface="Lucida Handwriting" pitchFamily="66" charset="0"/>
              <a:ea typeface="Batang" pitchFamily="18" charset="-127"/>
            </a:endParaRPr>
          </a:p>
          <a:p>
            <a:pPr algn="ctr"/>
            <a:endParaRPr lang="de-AT" sz="2000" dirty="0" smtClean="0">
              <a:latin typeface="Lucida Handwriting" pitchFamily="66" charset="0"/>
              <a:ea typeface="Batang" pitchFamily="18" charset="-127"/>
            </a:endParaRPr>
          </a:p>
          <a:p>
            <a:pPr algn="ctr"/>
            <a:endParaRPr lang="de-AT" sz="2000" dirty="0" smtClean="0">
              <a:latin typeface="Lucida Handwriting" pitchFamily="66" charset="0"/>
              <a:ea typeface="Batang" pitchFamily="18" charset="-127"/>
            </a:endParaRPr>
          </a:p>
          <a:p>
            <a:pPr algn="ctr"/>
            <a:endParaRPr lang="de-AT" sz="2000" dirty="0" smtClean="0">
              <a:latin typeface="Lucida Handwriting" pitchFamily="66" charset="0"/>
              <a:ea typeface="Batang" pitchFamily="18" charset="-127"/>
            </a:endParaRPr>
          </a:p>
          <a:p>
            <a:pPr algn="ctr"/>
            <a:endParaRPr lang="de-AT" sz="2000" dirty="0" smtClean="0">
              <a:latin typeface="Lucida Handwriting" pitchFamily="66" charset="0"/>
              <a:ea typeface="Batang" pitchFamily="18" charset="-127"/>
            </a:endParaRPr>
          </a:p>
        </p:txBody>
      </p:sp>
      <p:pic>
        <p:nvPicPr>
          <p:cNvPr id="2" name="Picture 2" descr="C:\Dokumente und Einstellungen\kaun\Eigene Dateien\Eigene Bilder\Cartoons\Cartoons Fahren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32656"/>
            <a:ext cx="4104456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1198</Words>
  <Application>Microsoft Office PowerPoint</Application>
  <PresentationFormat>Bildschirmpräsentation (4:3)</PresentationFormat>
  <Paragraphs>354</Paragraphs>
  <Slides>33</Slides>
  <Notes>1</Notes>
  <HiddenSlides>1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33</vt:i4>
      </vt:variant>
    </vt:vector>
  </HeadingPairs>
  <TitlesOfParts>
    <vt:vector size="35" baseType="lpstr">
      <vt:lpstr>Standarddesign</vt:lpstr>
      <vt:lpstr>Microsoft Office Excel 97-2003-Arbeitsblatt</vt:lpstr>
      <vt:lpstr>Folie 1</vt:lpstr>
      <vt:lpstr>Methodisches Training von Pferden</vt:lpstr>
      <vt:lpstr>Methodisches Training von Pferden</vt:lpstr>
      <vt:lpstr>Folie 4</vt:lpstr>
      <vt:lpstr>Methodisches Training von Pferden</vt:lpstr>
      <vt:lpstr>Methodisches Training von Pferden</vt:lpstr>
      <vt:lpstr>Methodisches Training von  Pferden</vt:lpstr>
      <vt:lpstr>Methodisches Training von Pferden</vt:lpstr>
      <vt:lpstr>Methodisches Training von Pferden</vt:lpstr>
      <vt:lpstr>Methodisches Training von Pferden</vt:lpstr>
      <vt:lpstr>Die alte Frage…..</vt:lpstr>
      <vt:lpstr>Methodisches Training von Pferden</vt:lpstr>
      <vt:lpstr>Methodisches Training von Pferden</vt:lpstr>
      <vt:lpstr>Methodisches Training von Pferden</vt:lpstr>
      <vt:lpstr>Methodisches Training von Pferden</vt:lpstr>
      <vt:lpstr>Methodisches Training von Pferden</vt:lpstr>
      <vt:lpstr>Methodisches Training von Pferden</vt:lpstr>
      <vt:lpstr>Methodisches Training von Pferden</vt:lpstr>
      <vt:lpstr>Methodisches Training von Pferden</vt:lpstr>
      <vt:lpstr>Methodisches Training von Pferden</vt:lpstr>
      <vt:lpstr>Methodisches Training von Pferden</vt:lpstr>
      <vt:lpstr>Methodisches Training von Pferden</vt:lpstr>
      <vt:lpstr>Methodisches Training von Pferden</vt:lpstr>
      <vt:lpstr>Methodisches Training von Pferden</vt:lpstr>
      <vt:lpstr>Methodisches Training von Pferden</vt:lpstr>
      <vt:lpstr>Methodisches Training von Pferden</vt:lpstr>
      <vt:lpstr>Methodisches Training von Pferden</vt:lpstr>
      <vt:lpstr>Methodisches Training von Pferden</vt:lpstr>
      <vt:lpstr>Methodisches Training von Pferden</vt:lpstr>
      <vt:lpstr>Methodisches Training von Pferden</vt:lpstr>
      <vt:lpstr>Methodisches Training von Pferden</vt:lpstr>
      <vt:lpstr>Methodisches Training von Pferden</vt:lpstr>
      <vt:lpstr>Folie 33</vt:lpstr>
    </vt:vector>
  </TitlesOfParts>
  <Company>Fachtierärztliche Praxis/Sachverständigenbüro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Methodisches Training von Pferden</dc:title>
  <dc:creator>Dr.Reinhard Kaun</dc:creator>
  <cp:lastModifiedBy>Kaun</cp:lastModifiedBy>
  <cp:revision>95</cp:revision>
  <dcterms:created xsi:type="dcterms:W3CDTF">2007-09-16T08:19:38Z</dcterms:created>
  <dcterms:modified xsi:type="dcterms:W3CDTF">2019-08-18T14:25:57Z</dcterms:modified>
</cp:coreProperties>
</file>